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Cirrostratus : cloud privé multi-organisations écrit en Rust. Slogan du README. Version courante 0.136.0, 101 services réels. Le halo du logo revient comme motif du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README assume la comparaison : chaque provider a une force reprise, un anti-pattern écarté. Exemple le plus parlant : l'IAM d'AWS sans le labyrinthe de la console.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Trois chiffres fondateurs. Le 101 est le catalogue de services, tous réels. La règle anti-invention gouverne toute la WebUI : compteurs réels ou affichage explicite.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Rythme de développement intense : 837 commits en six semaines. Tous les chiffres sortent du dépôt, rien d'estimé.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Workspace Cargo classique : une grosse lib métier, un binaire serveur, trois clients. La crate cirro concentre l'essentiel du code métier.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clé : cinq surfaces mais un seul store. Ce que sait faire la CLI sait le faire l'API, et tout est audité au même endroit.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catalogue complet tient en sept familles. Chaque ligne est servie par des composants réels : Proxmox, k3s, SeaweedFS, llama.cpp — pas de mocks.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Deux preuves : la console machines (quotas, zones, prix €/h réels) et le Swagger embarqué. Toutes les captures du README viennent des recettes, jamais de maquettes.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règle : assembler de l'existant permissif d'abord ; écrire la brique seulement si rien ne convient. FerroDB et FerroQuery sont les deux pièces les plus critiques.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Différenciateur fort : les politiques sont vérifiées côté serveur avant chaque outil, pas dans le prompt. Un modèle désobéissant se heurte à un refus observable.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provider Go rend le cloud pilotable en IaC pure ; les SDK sans dépendance s'installent partout. La CLI reste la surface la plus rapide pour démoer.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ferrostack tourne réellement en LXC sur Proxmox lab1. Trois sites forment le quorum FerroDB 2/3 ; le k3s passe par un mesh headscale/Tailscale.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Sécurité de conception : l'audit est chaîné par SHA-256 donc inaltérable a posteriori. Le 0 CVE vient d'audits outillés sur les 503 crates, pas d'une absence de vérification.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méthode de travail elle-même est outillée : un worktree isolé par flux pour développer en parallèle sans se marcher dessus, puis fusion. 98,3 % du plan livré.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Trajectoire honnête : l'incident Raft du 11/10 sur la base de contrôle est affiché, pas masqué — la 0.136 est prête en staging en attendant la réparation.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Trois messages à retenir. Le troisième assume les dettes visibles : c'est la marque d'un projet sain, pas d'un projet fini.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05672" y="1216152"/>
            <a:ext cx="1316736" cy="1316736"/>
          </a:xfrm>
          <a:prstGeom prst="ellipse">
            <a:avLst/>
          </a:prstGeom>
          <a:solidFill>
            <a:srgbClr val="17263D">
              <a:alpha val="0"/>
            </a:srgbClr>
          </a:solidFill>
          <a:ln w="12700">
            <a:solidFill>
              <a:srgbClr val="2C4768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8439912" y="850392"/>
            <a:ext cx="2048256" cy="2048256"/>
          </a:xfrm>
          <a:prstGeom prst="ellipse">
            <a:avLst/>
          </a:prstGeom>
          <a:solidFill>
            <a:srgbClr val="17263D">
              <a:alpha val="0"/>
            </a:srgbClr>
          </a:solidFill>
          <a:ln w="12700">
            <a:solidFill>
              <a:srgbClr val="273E5C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82712" y="393192"/>
            <a:ext cx="2962656" cy="2962656"/>
          </a:xfrm>
          <a:prstGeom prst="ellipse">
            <a:avLst/>
          </a:prstGeom>
          <a:solidFill>
            <a:srgbClr val="17263D">
              <a:alpha val="0"/>
            </a:srgbClr>
          </a:solidFill>
          <a:ln w="12700">
            <a:solidFill>
              <a:srgbClr val="233751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452360" y="-137160"/>
            <a:ext cx="4023360" cy="4023360"/>
          </a:xfrm>
          <a:prstGeom prst="ellipse">
            <a:avLst/>
          </a:prstGeom>
          <a:solidFill>
            <a:srgbClr val="17263D">
              <a:alpha val="0"/>
            </a:srgbClr>
          </a:solidFill>
          <a:ln w="12700">
            <a:solidFill>
              <a:srgbClr val="1F3050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>
            <a:off x="9052560" y="1463040"/>
            <a:ext cx="822960" cy="822960"/>
          </a:xfrm>
          <a:prstGeom prst="ellipse">
            <a:avLst/>
          </a:prstGeom>
          <a:solidFill>
            <a:srgbClr val="17263D">
              <a:alpha val="0"/>
            </a:srgbClr>
          </a:solidFill>
          <a:ln w="15875">
            <a:solidFill>
              <a:srgbClr val="E8A33D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9400032" y="1810512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8" name="Text 6"/>
          <p:cNvSpPr/>
          <p:nvPr/>
        </p:nvSpPr>
        <p:spPr>
          <a:xfrm>
            <a:off x="457200" y="2084832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CLOUD PRIVÉ MULTI-ORGANISATIONS · RUST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457200" y="2432304"/>
            <a:ext cx="859536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5700" b="1" spc="350" kern="0" dirty="0">
                <a:solidFill>
                  <a:srgbClr val="F4F7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CIRROSTRATUS</a:t>
            </a:r>
            <a:endParaRPr lang="en-US" sz="5700" dirty="0"/>
          </a:p>
        </p:txBody>
      </p:sp>
      <p:sp>
        <p:nvSpPr>
          <p:cNvPr id="10" name="Text 8"/>
          <p:cNvSpPr/>
          <p:nvPr/>
        </p:nvSpPr>
        <p:spPr>
          <a:xfrm>
            <a:off x="457200" y="36118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i="1" dirty="0">
                <a:solidFill>
                  <a:srgbClr val="F4F7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meilleur de chaque nuage, dans le vôtre.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457200" y="4315968"/>
            <a:ext cx="78638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9FB2C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v0.136 · 101 services réels · ~340 000 lignes de Rust</a:t>
            </a:r>
            <a:endParaRPr lang="en-US" sz="135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350" dirty="0">
                <a:solidFill>
                  <a:srgbClr val="9FB2C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Revue complète du projet — 16 volets · octobre 2026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457200" y="6355080"/>
            <a:ext cx="10058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9FB2C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Sources : README.md · CHANGELOG.md · docs/ · git log — dépôt project344-cirrostratus (Gitea LAN)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01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POURQUOI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Chaque cloud excelle quelque part — et déçoit ailleurs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2651760" y="1700784"/>
            <a:ext cx="420624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CE QUI EST REPRIS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7223760" y="1700784"/>
            <a:ext cx="40233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15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L'ANTI-PATTERN ÉCARTÉ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57200" y="2029968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AWS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2651760" y="2029968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IAM, policies, simulateur de refus</a:t>
            </a:r>
            <a:endParaRPr lang="en-US" sz="1450" dirty="0"/>
          </a:p>
        </p:txBody>
      </p:sp>
      <p:sp>
        <p:nvSpPr>
          <p:cNvPr id="10" name="Text 8"/>
          <p:cNvSpPr/>
          <p:nvPr/>
        </p:nvSpPr>
        <p:spPr>
          <a:xfrm>
            <a:off x="7223760" y="2029968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console labyrinthique</a:t>
            </a:r>
            <a:endParaRPr lang="en-US" sz="1400" dirty="0"/>
          </a:p>
        </p:txBody>
      </p:sp>
      <p:sp>
        <p:nvSpPr>
          <p:cNvPr id="11" name="Shape 9"/>
          <p:cNvSpPr/>
          <p:nvPr/>
        </p:nvSpPr>
        <p:spPr>
          <a:xfrm>
            <a:off x="457200" y="2651760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2816352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GCP + Azure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2651760" y="2816352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hiérarchie org → projets · scopes RBAC propres</a:t>
            </a:r>
            <a:endParaRPr lang="en-US" sz="1450" dirty="0"/>
          </a:p>
        </p:txBody>
      </p:sp>
      <p:sp>
        <p:nvSpPr>
          <p:cNvPr id="14" name="Text 12"/>
          <p:cNvSpPr/>
          <p:nvPr/>
        </p:nvSpPr>
        <p:spPr>
          <a:xfrm>
            <a:off x="7223760" y="2816352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facturation illisible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438144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602736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EC2 + Scaleway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2651760" y="3602736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compute simple et lisible</a:t>
            </a:r>
            <a:endParaRPr lang="en-US" sz="1450" dirty="0"/>
          </a:p>
        </p:txBody>
      </p:sp>
      <p:sp>
        <p:nvSpPr>
          <p:cNvPr id="18" name="Text 16"/>
          <p:cNvSpPr/>
          <p:nvPr/>
        </p:nvSpPr>
        <p:spPr>
          <a:xfrm>
            <a:off x="7223760" y="3602736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verrouillage propriétaire</a:t>
            </a:r>
            <a:endParaRPr lang="en-US" sz="1400" dirty="0"/>
          </a:p>
        </p:txBody>
      </p:sp>
      <p:sp>
        <p:nvSpPr>
          <p:cNvPr id="19" name="Shape 17"/>
          <p:cNvSpPr/>
          <p:nvPr/>
        </p:nvSpPr>
        <p:spPr>
          <a:xfrm>
            <a:off x="457200" y="4224528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57200" y="4389120"/>
            <a:ext cx="2103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OVH + Scaleway</a:t>
            </a:r>
            <a:endParaRPr lang="en-US" sz="1600" dirty="0"/>
          </a:p>
        </p:txBody>
      </p:sp>
      <p:sp>
        <p:nvSpPr>
          <p:cNvPr id="21" name="Text 19"/>
          <p:cNvSpPr/>
          <p:nvPr/>
        </p:nvSpPr>
        <p:spPr>
          <a:xfrm>
            <a:off x="2651760" y="4389120"/>
            <a:ext cx="4297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transparence tarifaire, prix affichés €/h</a:t>
            </a:r>
            <a:endParaRPr lang="en-US" sz="1450" dirty="0"/>
          </a:p>
        </p:txBody>
      </p:sp>
      <p:sp>
        <p:nvSpPr>
          <p:cNvPr id="22" name="Text 20"/>
          <p:cNvSpPr/>
          <p:nvPr/>
        </p:nvSpPr>
        <p:spPr>
          <a:xfrm>
            <a:off x="7223760" y="4389120"/>
            <a:ext cx="40233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coûts cachés en fin de mois</a:t>
            </a:r>
            <a:endParaRPr lang="en-US" sz="1400" dirty="0"/>
          </a:p>
        </p:txBody>
      </p:sp>
      <p:sp>
        <p:nvSpPr>
          <p:cNvPr id="23" name="Shape 21"/>
          <p:cNvSpPr/>
          <p:nvPr/>
        </p:nvSpPr>
        <p:spPr>
          <a:xfrm>
            <a:off x="0" y="5394960"/>
            <a:ext cx="12188952" cy="868680"/>
          </a:xfrm>
          <a:prstGeom prst="rect">
            <a:avLst/>
          </a:prstGeom>
          <a:solidFill>
            <a:srgbClr val="EDF2F7"/>
          </a:solidFill>
          <a:ln/>
        </p:spPr>
      </p:sp>
      <p:sp>
        <p:nvSpPr>
          <p:cNvPr id="24" name="Text 22"/>
          <p:cNvSpPr/>
          <p:nvPr/>
        </p:nvSpPr>
        <p:spPr>
          <a:xfrm>
            <a:off x="640080" y="5394960"/>
            <a:ext cx="108813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50" i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Cirrostratus prend le meilleur de chacun — sans les anti-patterns — dans une plateforme auto-hébergeable que vous maîtrisez de bout en bout.</a:t>
            </a:r>
            <a:endParaRPr lang="en-US" sz="1650" dirty="0"/>
          </a:p>
        </p:txBody>
      </p:sp>
      <p:sp>
        <p:nvSpPr>
          <p:cNvPr id="25" name="Text 23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 : README.md § Pourquoi Cirrostratus ?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 · 16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LA PROMESSE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 cloud public entier — réel, mesuré, chez vous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874520"/>
            <a:ext cx="3611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101</a:t>
            </a:r>
            <a:endParaRPr lang="en-US" sz="6600" dirty="0"/>
          </a:p>
        </p:txBody>
      </p:sp>
      <p:sp>
        <p:nvSpPr>
          <p:cNvPr id="7" name="Text 5"/>
          <p:cNvSpPr/>
          <p:nvPr/>
        </p:nvSpPr>
        <p:spPr>
          <a:xfrm>
            <a:off x="457200" y="3017520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services réels, zéro simulé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457200" y="3429000"/>
            <a:ext cx="3520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chacun exposé en API REST, CLI, TUI, WebUI et MCP — événements sur le bus, audit chaîné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4370832" y="1874520"/>
            <a:ext cx="3611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5</a:t>
            </a:r>
            <a:endParaRPr lang="en-US" sz="6600" dirty="0"/>
          </a:p>
        </p:txBody>
      </p:sp>
      <p:sp>
        <p:nvSpPr>
          <p:cNvPr id="10" name="Text 8"/>
          <p:cNvSpPr/>
          <p:nvPr/>
        </p:nvSpPr>
        <p:spPr>
          <a:xfrm>
            <a:off x="4370832" y="3017520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surfaces d'accès</a:t>
            </a:r>
            <a:endParaRPr lang="en-US" sz="1700" dirty="0"/>
          </a:p>
        </p:txBody>
      </p:sp>
      <p:sp>
        <p:nvSpPr>
          <p:cNvPr id="11" name="Text 9"/>
          <p:cNvSpPr/>
          <p:nvPr/>
        </p:nvSpPr>
        <p:spPr>
          <a:xfrm>
            <a:off x="4370832" y="3429000"/>
            <a:ext cx="3520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REST, CLI, TUI, WebUI, MCP — toutes parlent au même noyau, sans logique dupliquée</a:t>
            </a:r>
            <a:endParaRPr lang="en-US" sz="1350" dirty="0"/>
          </a:p>
        </p:txBody>
      </p:sp>
      <p:sp>
        <p:nvSpPr>
          <p:cNvPr id="12" name="Shape 10"/>
          <p:cNvSpPr/>
          <p:nvPr/>
        </p:nvSpPr>
        <p:spPr>
          <a:xfrm>
            <a:off x="4169664" y="2057400"/>
            <a:ext cx="0" cy="265176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284464" y="1874520"/>
            <a:ext cx="361188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6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100 %</a:t>
            </a:r>
            <a:endParaRPr lang="en-US" sz="6600" dirty="0"/>
          </a:p>
        </p:txBody>
      </p:sp>
      <p:sp>
        <p:nvSpPr>
          <p:cNvPr id="14" name="Text 12"/>
          <p:cNvSpPr/>
          <p:nvPr/>
        </p:nvSpPr>
        <p:spPr>
          <a:xfrm>
            <a:off x="8284464" y="3017520"/>
            <a:ext cx="36118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composants permissifs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8284464" y="3429000"/>
            <a:ext cx="35204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~50 briques MIT / Apache / BSD dans la BOM, zéro copyleft, vérifiées cargo-deny</a:t>
            </a:r>
            <a:endParaRPr lang="en-US" sz="1350" dirty="0"/>
          </a:p>
        </p:txBody>
      </p:sp>
      <p:sp>
        <p:nvSpPr>
          <p:cNvPr id="16" name="Shape 14"/>
          <p:cNvSpPr/>
          <p:nvPr/>
        </p:nvSpPr>
        <p:spPr>
          <a:xfrm>
            <a:off x="8083296" y="2057400"/>
            <a:ext cx="0" cy="265176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0" y="5257800"/>
            <a:ext cx="12188952" cy="914400"/>
          </a:xfrm>
          <a:prstGeom prst="rect">
            <a:avLst/>
          </a:prstGeom>
          <a:solidFill>
            <a:srgbClr val="EDF2F7"/>
          </a:solidFill>
          <a:ln/>
        </p:spPr>
      </p:sp>
      <p:sp>
        <p:nvSpPr>
          <p:cNvPr id="18" name="Text 16"/>
          <p:cNvSpPr/>
          <p:nvPr/>
        </p:nvSpPr>
        <p:spPr>
          <a:xfrm>
            <a:off x="640080" y="5257800"/>
            <a:ext cx="10881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i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« Aucune donnée inventée : ce qui n'est pas mesuré est affiché comme tel. »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 : README.md · BOM.md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 · 16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03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PROJET EN CHIFFRES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~340 000 lignes de Rust en 36 jours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801368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~340 000</a:t>
            </a:r>
            <a:endParaRPr lang="en-US" sz="3700" dirty="0"/>
          </a:p>
        </p:txBody>
      </p:sp>
      <p:sp>
        <p:nvSpPr>
          <p:cNvPr id="7" name="Text 5"/>
          <p:cNvSpPr/>
          <p:nvPr/>
        </p:nvSpPr>
        <p:spPr>
          <a:xfrm>
            <a:off x="3429000" y="1856232"/>
            <a:ext cx="8275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lignes de Rust — monorepo de 167 fichiers ; la seule crate métier (cirro) en compte 318 000 sur 130 modules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457200" y="2587752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57200" y="2697480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837</a:t>
            </a:r>
            <a:endParaRPr lang="en-US" sz="3700" dirty="0"/>
          </a:p>
        </p:txBody>
      </p:sp>
      <p:sp>
        <p:nvSpPr>
          <p:cNvPr id="10" name="Text 8"/>
          <p:cNvSpPr/>
          <p:nvPr/>
        </p:nvSpPr>
        <p:spPr>
          <a:xfrm>
            <a:off x="3429000" y="2752344"/>
            <a:ext cx="8275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commits du 29/08 au 11/10/2026 — 36 jours actifs, 30 branches de travail</a:t>
            </a:r>
            <a:endParaRPr lang="en-US" sz="1450" dirty="0"/>
          </a:p>
        </p:txBody>
      </p:sp>
      <p:sp>
        <p:nvSpPr>
          <p:cNvPr id="11" name="Shape 9"/>
          <p:cNvSpPr/>
          <p:nvPr/>
        </p:nvSpPr>
        <p:spPr>
          <a:xfrm>
            <a:off x="457200" y="3483864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" y="3593592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2 396</a:t>
            </a:r>
            <a:endParaRPr lang="en-US" sz="3700" dirty="0"/>
          </a:p>
        </p:txBody>
      </p:sp>
      <p:sp>
        <p:nvSpPr>
          <p:cNvPr id="13" name="Text 11"/>
          <p:cNvSpPr/>
          <p:nvPr/>
        </p:nvSpPr>
        <p:spPr>
          <a:xfrm>
            <a:off x="3429000" y="3648456"/>
            <a:ext cx="8275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tests verts à la v0.136 — 2 237 lib + 159 e2e · clippy -D warnings : 0 avertissement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457200" y="4379976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4489704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</a:t>
            </a:r>
            <a:endParaRPr lang="en-US" sz="3700" dirty="0"/>
          </a:p>
        </p:txBody>
      </p:sp>
      <p:sp>
        <p:nvSpPr>
          <p:cNvPr id="16" name="Text 14"/>
          <p:cNvSpPr/>
          <p:nvPr/>
        </p:nvSpPr>
        <p:spPr>
          <a:xfrm>
            <a:off x="3429000" y="4544568"/>
            <a:ext cx="8275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CVE connue au binaire — 503 crates auditées (cargo-audit · osv-scanner · cargo-deny, 06/10/2026)</a:t>
            </a:r>
            <a:endParaRPr lang="en-US" sz="1450" dirty="0"/>
          </a:p>
        </p:txBody>
      </p:sp>
      <p:sp>
        <p:nvSpPr>
          <p:cNvPr id="17" name="Shape 15"/>
          <p:cNvSpPr/>
          <p:nvPr/>
        </p:nvSpPr>
        <p:spPr>
          <a:xfrm>
            <a:off x="457200" y="5276088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457200" y="5385816"/>
            <a:ext cx="27432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7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20</a:t>
            </a:r>
            <a:endParaRPr lang="en-US" sz="3700" dirty="0"/>
          </a:p>
        </p:txBody>
      </p:sp>
      <p:sp>
        <p:nvSpPr>
          <p:cNvPr id="19" name="Text 17"/>
          <p:cNvSpPr/>
          <p:nvPr/>
        </p:nvSpPr>
        <p:spPr>
          <a:xfrm>
            <a:off x="3429000" y="5440680"/>
            <a:ext cx="82753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tags v0.91.0 → v1.6.0 — version courante 0.136.0</a:t>
            </a:r>
            <a:endParaRPr lang="en-US" sz="1450" dirty="0"/>
          </a:p>
        </p:txBody>
      </p:sp>
      <p:sp>
        <p:nvSpPr>
          <p:cNvPr id="20" name="Text 18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Sources : README.md · CHANGELOG.md · AUDIT-CVE-2026-10-06.md · git log (v0.136)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 · 16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04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ARCHITECTURE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 monorepo Cargo, cinq crates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498848" y="1755648"/>
            <a:ext cx="3200400" cy="512064"/>
          </a:xfrm>
          <a:prstGeom prst="roundRect">
            <a:avLst>
              <a:gd name="adj" fmla="val 10714"/>
            </a:avLst>
          </a:prstGeom>
          <a:solidFill>
            <a:srgbClr val="2E5379"/>
          </a:solidFill>
          <a:ln/>
        </p:spPr>
      </p:sp>
      <p:sp>
        <p:nvSpPr>
          <p:cNvPr id="7" name="Text 5"/>
          <p:cNvSpPr/>
          <p:nvPr/>
        </p:nvSpPr>
        <p:spPr>
          <a:xfrm>
            <a:off x="4498848" y="1755648"/>
            <a:ext cx="3200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workspace Cargo · v0.136.0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6099048" y="2267712"/>
            <a:ext cx="0" cy="256032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1517904" y="2523744"/>
            <a:ext cx="9153144" cy="0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1517904" y="2523744"/>
            <a:ext cx="0" cy="237744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57200" y="2761488"/>
            <a:ext cx="2121408" cy="2395728"/>
          </a:xfrm>
          <a:prstGeom prst="roundRect">
            <a:avLst>
              <a:gd name="adj" fmla="val 2586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603504" y="29260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603504" y="3273552"/>
            <a:ext cx="18470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cœur métier : IAM, VMs, k3s, Kafka, LLM, workflows, pare-feu…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603504" y="4315968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318 000</a:t>
            </a:r>
            <a:endParaRPr lang="en-US" sz="1900" dirty="0"/>
          </a:p>
        </p:txBody>
      </p:sp>
      <p:sp>
        <p:nvSpPr>
          <p:cNvPr id="15" name="Text 13"/>
          <p:cNvSpPr/>
          <p:nvPr/>
        </p:nvSpPr>
        <p:spPr>
          <a:xfrm>
            <a:off x="603504" y="470001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lignes · 130 modules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803904" y="2523744"/>
            <a:ext cx="0" cy="237744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2743200" y="2761488"/>
            <a:ext cx="2121408" cy="2395728"/>
          </a:xfrm>
          <a:prstGeom prst="roundRect">
            <a:avLst>
              <a:gd name="adj" fmla="val 2586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18" name="Text 16"/>
          <p:cNvSpPr/>
          <p:nvPr/>
        </p:nvSpPr>
        <p:spPr>
          <a:xfrm>
            <a:off x="2889504" y="29260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cirrod</a:t>
            </a:r>
            <a:endParaRPr lang="en-US" sz="1550" dirty="0"/>
          </a:p>
        </p:txBody>
      </p:sp>
      <p:sp>
        <p:nvSpPr>
          <p:cNvPr id="19" name="Text 17"/>
          <p:cNvSpPr/>
          <p:nvPr/>
        </p:nvSpPr>
        <p:spPr>
          <a:xfrm>
            <a:off x="2889504" y="3273552"/>
            <a:ext cx="18470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serveur — binaire de production</a:t>
            </a:r>
            <a:endParaRPr lang="en-US" sz="1200" dirty="0"/>
          </a:p>
        </p:txBody>
      </p:sp>
      <p:sp>
        <p:nvSpPr>
          <p:cNvPr id="20" name="Text 18"/>
          <p:cNvSpPr/>
          <p:nvPr/>
        </p:nvSpPr>
        <p:spPr>
          <a:xfrm>
            <a:off x="2889504" y="4315968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axum 0.8</a:t>
            </a:r>
            <a:endParaRPr lang="en-US" sz="1900" dirty="0"/>
          </a:p>
        </p:txBody>
      </p:sp>
      <p:sp>
        <p:nvSpPr>
          <p:cNvPr id="21" name="Text 19"/>
          <p:cNvSpPr/>
          <p:nvPr/>
        </p:nvSpPr>
        <p:spPr>
          <a:xfrm>
            <a:off x="2889504" y="470001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listen :8787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089904" y="2523744"/>
            <a:ext cx="0" cy="237744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5029200" y="2761488"/>
            <a:ext cx="2121408" cy="2395728"/>
          </a:xfrm>
          <a:prstGeom prst="roundRect">
            <a:avLst>
              <a:gd name="adj" fmla="val 2586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24" name="Text 22"/>
          <p:cNvSpPr/>
          <p:nvPr/>
        </p:nvSpPr>
        <p:spPr>
          <a:xfrm>
            <a:off x="5175504" y="29260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cirro-cli</a:t>
            </a:r>
            <a:endParaRPr lang="en-US" sz="1550" dirty="0"/>
          </a:p>
        </p:txBody>
      </p:sp>
      <p:sp>
        <p:nvSpPr>
          <p:cNvPr id="25" name="Text 23"/>
          <p:cNvSpPr/>
          <p:nvPr/>
        </p:nvSpPr>
        <p:spPr>
          <a:xfrm>
            <a:off x="5175504" y="3273552"/>
            <a:ext cx="18470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106 commandes — scripts et automatisation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5175504" y="4315968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106</a:t>
            </a:r>
            <a:endParaRPr lang="en-US" sz="1900" dirty="0"/>
          </a:p>
        </p:txBody>
      </p:sp>
      <p:sp>
        <p:nvSpPr>
          <p:cNvPr id="27" name="Text 25"/>
          <p:cNvSpPr/>
          <p:nvPr/>
        </p:nvSpPr>
        <p:spPr>
          <a:xfrm>
            <a:off x="5175504" y="470001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commandes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8375904" y="2523744"/>
            <a:ext cx="0" cy="237744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7315200" y="2761488"/>
            <a:ext cx="2121408" cy="2395728"/>
          </a:xfrm>
          <a:prstGeom prst="roundRect">
            <a:avLst>
              <a:gd name="adj" fmla="val 2586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30" name="Text 28"/>
          <p:cNvSpPr/>
          <p:nvPr/>
        </p:nvSpPr>
        <p:spPr>
          <a:xfrm>
            <a:off x="7461504" y="29260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cirro-tui</a:t>
            </a:r>
            <a:endParaRPr lang="en-US" sz="1550" dirty="0"/>
          </a:p>
        </p:txBody>
      </p:sp>
      <p:sp>
        <p:nvSpPr>
          <p:cNvPr id="31" name="Text 29"/>
          <p:cNvSpPr/>
          <p:nvPr/>
        </p:nvSpPr>
        <p:spPr>
          <a:xfrm>
            <a:off x="7461504" y="3273552"/>
            <a:ext cx="18470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console terminal interactive</a:t>
            </a:r>
            <a:endParaRPr lang="en-US" sz="1200" dirty="0"/>
          </a:p>
        </p:txBody>
      </p:sp>
      <p:sp>
        <p:nvSpPr>
          <p:cNvPr id="32" name="Text 30"/>
          <p:cNvSpPr/>
          <p:nvPr/>
        </p:nvSpPr>
        <p:spPr>
          <a:xfrm>
            <a:off x="7461504" y="4315968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6</a:t>
            </a:r>
            <a:endParaRPr lang="en-US" sz="1900" dirty="0"/>
          </a:p>
        </p:txBody>
      </p:sp>
      <p:sp>
        <p:nvSpPr>
          <p:cNvPr id="33" name="Text 31"/>
          <p:cNvSpPr/>
          <p:nvPr/>
        </p:nvSpPr>
        <p:spPr>
          <a:xfrm>
            <a:off x="7461504" y="470001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onglets ratatui</a:t>
            </a:r>
            <a:endParaRPr lang="en-US" sz="1200" dirty="0"/>
          </a:p>
        </p:txBody>
      </p:sp>
      <p:sp>
        <p:nvSpPr>
          <p:cNvPr id="34" name="Shape 32"/>
          <p:cNvSpPr/>
          <p:nvPr/>
        </p:nvSpPr>
        <p:spPr>
          <a:xfrm>
            <a:off x="10661904" y="2523744"/>
            <a:ext cx="0" cy="237744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35" name="Shape 33"/>
          <p:cNvSpPr/>
          <p:nvPr/>
        </p:nvSpPr>
        <p:spPr>
          <a:xfrm>
            <a:off x="9601200" y="2761488"/>
            <a:ext cx="2121408" cy="2395728"/>
          </a:xfrm>
          <a:prstGeom prst="roundRect">
            <a:avLst>
              <a:gd name="adj" fmla="val 2586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36" name="Text 34"/>
          <p:cNvSpPr/>
          <p:nvPr/>
        </p:nvSpPr>
        <p:spPr>
          <a:xfrm>
            <a:off x="9747504" y="2926080"/>
            <a:ext cx="1828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cirro-mcp</a:t>
            </a:r>
            <a:endParaRPr lang="en-US" sz="1550" dirty="0"/>
          </a:p>
        </p:txBody>
      </p:sp>
      <p:sp>
        <p:nvSpPr>
          <p:cNvPr id="37" name="Text 35"/>
          <p:cNvSpPr/>
          <p:nvPr/>
        </p:nvSpPr>
        <p:spPr>
          <a:xfrm>
            <a:off x="9747504" y="3273552"/>
            <a:ext cx="1847088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serveur MCP pour les agents IA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9747504" y="4315968"/>
            <a:ext cx="18288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183</a:t>
            </a:r>
            <a:endParaRPr lang="en-US" sz="1900" dirty="0"/>
          </a:p>
        </p:txBody>
      </p:sp>
      <p:sp>
        <p:nvSpPr>
          <p:cNvPr id="39" name="Text 37"/>
          <p:cNvSpPr/>
          <p:nvPr/>
        </p:nvSpPr>
        <p:spPr>
          <a:xfrm>
            <a:off x="9747504" y="4700016"/>
            <a:ext cx="18288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outils JSON-RPC</a:t>
            </a:r>
            <a:endParaRPr lang="en-US" sz="1200" dirty="0"/>
          </a:p>
        </p:txBody>
      </p:sp>
      <p:sp>
        <p:nvSpPr>
          <p:cNvPr id="40" name="Text 38"/>
          <p:cNvSpPr/>
          <p:nvPr/>
        </p:nvSpPr>
        <p:spPr>
          <a:xfrm>
            <a:off x="457200" y="548640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État : SQLite en développement — FerroDB / PostgreSQL en production · 14 tables typées (docs/MODELE-DONNEES.md)</a:t>
            </a:r>
            <a:endParaRPr lang="en-US" sz="1300" dirty="0"/>
          </a:p>
        </p:txBody>
      </p:sp>
      <p:sp>
        <p:nvSpPr>
          <p:cNvPr id="41" name="Text 39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 : Cargo.toml · crates/ · docs/MODELE-DONNEES.md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 · 16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05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LES CINQ SURFACES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Cinq façons d'atteindre le même cloud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2743200"/>
            <a:ext cx="3200400" cy="1600200"/>
          </a:xfrm>
          <a:prstGeom prst="roundRect">
            <a:avLst>
              <a:gd name="adj" fmla="val 4000"/>
            </a:avLst>
          </a:prstGeom>
          <a:solidFill>
            <a:srgbClr val="2E5379"/>
          </a:solidFill>
          <a:ln/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85800" y="2743200"/>
            <a:ext cx="27432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b="1" spc="220" kern="0" dirty="0">
                <a:solidFill>
                  <a:srgbClr val="DDE7F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UN NOYAU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4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store · événements · audit chaîné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3657600" y="3538728"/>
            <a:ext cx="502920" cy="-1408176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279392" y="1773936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API REST</a:t>
            </a:r>
            <a:endParaRPr lang="en-US" sz="1500" dirty="0"/>
          </a:p>
        </p:txBody>
      </p:sp>
      <p:sp>
        <p:nvSpPr>
          <p:cNvPr id="10" name="Text 8"/>
          <p:cNvSpPr/>
          <p:nvPr/>
        </p:nvSpPr>
        <p:spPr>
          <a:xfrm>
            <a:off x="4279392" y="2121408"/>
            <a:ext cx="4663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/v1/* — OpenAPI 3.1 embarquée, Swagger UI hors-ligne</a:t>
            </a:r>
            <a:endParaRPr lang="en-US" sz="1250" dirty="0"/>
          </a:p>
        </p:txBody>
      </p:sp>
      <p:sp>
        <p:nvSpPr>
          <p:cNvPr id="11" name="Text 9"/>
          <p:cNvSpPr/>
          <p:nvPr/>
        </p:nvSpPr>
        <p:spPr>
          <a:xfrm>
            <a:off x="9052560" y="1773936"/>
            <a:ext cx="2679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802 chemins · 1 059 opérations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4279392" y="2523744"/>
            <a:ext cx="745236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3657600" y="3538728"/>
            <a:ext cx="502920" cy="-512064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279392" y="2670048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CLI  cirro</a:t>
            </a:r>
            <a:endParaRPr lang="en-US" sz="1500" dirty="0"/>
          </a:p>
        </p:txBody>
      </p:sp>
      <p:sp>
        <p:nvSpPr>
          <p:cNvPr id="15" name="Text 13"/>
          <p:cNvSpPr/>
          <p:nvPr/>
        </p:nvSpPr>
        <p:spPr>
          <a:xfrm>
            <a:off x="4279392" y="3017520"/>
            <a:ext cx="4663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106 commandes — scripts, automatisation, CI</a:t>
            </a:r>
            <a:endParaRPr lang="en-US" sz="1250" dirty="0"/>
          </a:p>
        </p:txBody>
      </p:sp>
      <p:sp>
        <p:nvSpPr>
          <p:cNvPr id="16" name="Text 14"/>
          <p:cNvSpPr/>
          <p:nvPr/>
        </p:nvSpPr>
        <p:spPr>
          <a:xfrm>
            <a:off x="9052560" y="2670048"/>
            <a:ext cx="2679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même store que la REST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4279392" y="3419856"/>
            <a:ext cx="745236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3657600" y="3538728"/>
            <a:ext cx="502920" cy="384048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279392" y="3566160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TUI  cirro-tui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4279392" y="3913632"/>
            <a:ext cx="4663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console terminal ratatui</a:t>
            </a:r>
            <a:endParaRPr lang="en-US" sz="1250" dirty="0"/>
          </a:p>
        </p:txBody>
      </p:sp>
      <p:sp>
        <p:nvSpPr>
          <p:cNvPr id="21" name="Text 19"/>
          <p:cNvSpPr/>
          <p:nvPr/>
        </p:nvSpPr>
        <p:spPr>
          <a:xfrm>
            <a:off x="9052560" y="3566160"/>
            <a:ext cx="2679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6 onglets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279392" y="4315968"/>
            <a:ext cx="745236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3657600" y="3538728"/>
            <a:ext cx="502920" cy="1280160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4279392" y="4462272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WebUI</a:t>
            </a:r>
            <a:endParaRPr lang="en-US" sz="1500" dirty="0"/>
          </a:p>
        </p:txBody>
      </p:sp>
      <p:sp>
        <p:nvSpPr>
          <p:cNvPr id="25" name="Text 23"/>
          <p:cNvSpPr/>
          <p:nvPr/>
        </p:nvSpPr>
        <p:spPr>
          <a:xfrm>
            <a:off x="4279392" y="4809744"/>
            <a:ext cx="4663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~35 produits · 48 vues — thème Nuit &amp; Halo</a:t>
            </a:r>
            <a:endParaRPr lang="en-US" sz="1250" dirty="0"/>
          </a:p>
        </p:txBody>
      </p:sp>
      <p:sp>
        <p:nvSpPr>
          <p:cNvPr id="26" name="Text 24"/>
          <p:cNvSpPr/>
          <p:nvPr/>
        </p:nvSpPr>
        <p:spPr>
          <a:xfrm>
            <a:off x="9052560" y="4462272"/>
            <a:ext cx="2679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responsive 1280 et 470 px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4279392" y="5212080"/>
            <a:ext cx="745236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3657600" y="3538728"/>
            <a:ext cx="502920" cy="2176272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279392" y="5358384"/>
            <a:ext cx="2286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MCP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4279392" y="5705856"/>
            <a:ext cx="46634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JSON-RPC / stdio — pour les agents IA</a:t>
            </a:r>
            <a:endParaRPr lang="en-US" sz="1250" dirty="0"/>
          </a:p>
        </p:txBody>
      </p:sp>
      <p:sp>
        <p:nvSpPr>
          <p:cNvPr id="31" name="Text 29"/>
          <p:cNvSpPr/>
          <p:nvPr/>
        </p:nvSpPr>
        <p:spPr>
          <a:xfrm>
            <a:off x="9052560" y="5358384"/>
            <a:ext cx="267919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3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183 outils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4279392" y="6263640"/>
            <a:ext cx="7452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Chaque surface appelle les mêmes handlers que l'API REST — pas de logique dupliquée.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 : README.md § Les cinq surfaces · badge API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 · 16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06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CATALOGUE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101 services réels, par famille</a:t>
            </a:r>
            <a:endParaRPr lang="en-US" sz="30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783080"/>
          <a:ext cx="11274552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5971032"/>
                <a:gridCol w="3017520"/>
              </a:tblGrid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Famille</a:t>
                      </a:r>
                      <a:endParaRPr lang="en-US" sz="125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7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Réalisé avec (composants réels)</a:t>
                      </a:r>
                      <a:endParaRPr lang="en-US" sz="125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79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Équivalent public</a:t>
                      </a:r>
                      <a:endParaRPr lang="en-US" sz="125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5379"/>
                    </a:solidFill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E5379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Compute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VMs Proxmox VE + QEMU/KVM (driver QMP) · spot −70 % · auto-scaling · fonctions Knative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EC2 · Spot · ASG · Lambda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E5379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Conteneurs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k3s managés · CSI Longhorn · Traefik · Kyverno + scans CVE à l'admission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EKS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E5379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Données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FerroDB (pgwire, Raft) · FerroQuery · buckets SeaweedFS · cirroAthena SQL ad hoc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RDS · BigQuery · S3 · Athena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E5379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Messagerie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ferroq MQTT / HTTP / gRPC · cirroTopics fan-out HMAC · cirroRegles · cirroFlux · cirroWorkflows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SQS · SNS · EventBridge · Step Functions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E5379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IA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endpoints LLM (llama.cpp, RTX 3090) · créneaux GPU exclusifs · cirroModeles · cirroAgents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Bedrock · SageMaker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E5379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Réseau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VNets + NACL · pare-feu L3/L7 · cirroDNS · cirroLB · cirroVPN WireGuard · IPv6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VPC · Route 53 · ELB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30352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b="1" dirty="0">
                          <a:solidFill>
                            <a:srgbClr val="2E5379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Sécurité &amp; gouvernance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IAM 3 rôles + MFA TOTP · cirroCA X.509 · quotas · showback €/h · budgets &amp; alertes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00" dirty="0">
                          <a:solidFill>
                            <a:srgbClr val="1C2B3A"/>
                          </a:solidFill>
                          <a:latin typeface="Helvetica Neue" pitchFamily="34" charset="0"/>
                          <a:ea typeface="Helvetica Neue" pitchFamily="34" charset="-122"/>
                          <a:cs typeface="Helvetica Neue" pitchFamily="34" charset="-120"/>
                        </a:rPr>
                        <a:t>IAM · ACM · Cost Explorer</a:t>
                      </a:r>
                      <a:endParaRPr lang="en-US" sz="1200" dirty="0">
                        <a:latin typeface="Helvetica Neue" charset="0"/>
                        <a:ea typeface="Helvetica Neue" charset="0"/>
                        <a:cs typeface="Helvetica Neue" charset="0"/>
                      </a:endParaRPr>
                    </a:p>
                  </a:txBody>
                  <a:tcPr marL="82296" marR="82296" marT="82296" marB="82296" anchor="ctr">
                    <a:lnL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D7DFE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 4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 : README.md § Catalogue des services — aucun service simulé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07 · 16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07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PREUVES D'ÉCRAN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La console, capturée en recette réelle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783080"/>
            <a:ext cx="5669280" cy="4023360"/>
          </a:xfrm>
          <a:prstGeom prst="roundRect">
            <a:avLst>
              <a:gd name="adj" fmla="val 1364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pic>
        <p:nvPicPr>
          <p:cNvPr id="7" name="Image 0" descr="/Users/crossbow/ZCodeProject/cirrostratus/docs/preuves/recette-independante/machines.png">    </p:cNvPr>
          <p:cNvPicPr>
            <a:picLocks noChangeAspect="1"/>
          </p:cNvPicPr>
          <p:nvPr/>
        </p:nvPicPr>
        <p:blipFill>
          <a:blip r:embed="rId1"/>
          <a:srcRect l="0" r="0" t="0" b="0"/>
          <a:stretch/>
        </p:blipFill>
        <p:spPr>
          <a:xfrm>
            <a:off x="566928" y="1892808"/>
            <a:ext cx="5449824" cy="380390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457200" y="5888736"/>
            <a:ext cx="566928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cirroMachines — VMs, quotas, zones, coûts €/h (2560×1800)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6400800" y="1783080"/>
            <a:ext cx="5330952" cy="2194560"/>
          </a:xfrm>
          <a:prstGeom prst="roundRect">
            <a:avLst>
              <a:gd name="adj" fmla="val 2500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pic>
        <p:nvPicPr>
          <p:cNvPr id="10" name="Image 1" descr="/Users/crossbow/ZCodeProject/cirrostratus/docs/preuves/swagger-ui.png">    </p:cNvPr>
          <p:cNvPicPr>
            <a:picLocks noChangeAspect="1"/>
          </p:cNvPicPr>
          <p:nvPr/>
        </p:nvPicPr>
        <p:blipFill>
          <a:blip r:embed="rId2"/>
          <a:srcRect l="0" r="0" t="0" b="0"/>
          <a:stretch/>
        </p:blipFill>
        <p:spPr>
          <a:xfrm>
            <a:off x="6510528" y="1892808"/>
            <a:ext cx="5111496" cy="197510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6400800" y="4032504"/>
            <a:ext cx="5330952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/swagger — OpenAPI 3.1 embarquée, hors-ligne</a:t>
            </a:r>
            <a:endParaRPr lang="en-US" sz="1200" dirty="0"/>
          </a:p>
        </p:txBody>
      </p:sp>
      <p:sp>
        <p:nvSpPr>
          <p:cNvPr id="12" name="Shape 8"/>
          <p:cNvSpPr/>
          <p:nvPr/>
        </p:nvSpPr>
        <p:spPr>
          <a:xfrm>
            <a:off x="6400800" y="4434840"/>
            <a:ext cx="5330952" cy="1783080"/>
          </a:xfrm>
          <a:prstGeom prst="roundRect">
            <a:avLst>
              <a:gd name="adj" fmla="val 3077"/>
            </a:avLst>
          </a:prstGeom>
          <a:solidFill>
            <a:srgbClr val="EDF2F7"/>
          </a:solidFill>
          <a:ln/>
        </p:spPr>
      </p:sp>
      <p:sp>
        <p:nvSpPr>
          <p:cNvPr id="13" name="Text 9"/>
          <p:cNvSpPr/>
          <p:nvPr/>
        </p:nvSpPr>
        <p:spPr>
          <a:xfrm>
            <a:off x="6656832" y="4590288"/>
            <a:ext cx="4846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Ce que prouvent les captures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6656832" y="4901184"/>
            <a:ext cx="48920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thème Nuit &amp; Halo — responsive vérifié 1280 et 470 px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compteurs et coûts réels — rien de simulé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136 dossiers de recettes dans docs/preuves/</a:t>
            </a:r>
            <a:endParaRPr lang="en-US" sz="1250" dirty="0"/>
          </a:p>
        </p:txBody>
      </p:sp>
      <p:sp>
        <p:nvSpPr>
          <p:cNvPr id="15" name="Text 11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Captures : docs/preuves/ — recettes indépendantes, thème Nuit &amp; Halo</a:t>
            </a:r>
            <a:endParaRPr lang="en-US" sz="1200" dirty="0"/>
          </a:p>
        </p:txBody>
      </p:sp>
      <p:sp>
        <p:nvSpPr>
          <p:cNvPr id="16" name="Text 12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08 · 16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08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COMPOSANTS MAISON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Quand rien n'existe en permissif, la brique s'écrit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719072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Les briques absentes de l'écosystème permissif s'écrivent en Rust — dans le dépôt ou en projets sœurs :</a:t>
            </a:r>
            <a:endParaRPr lang="en-US" sz="1350" dirty="0"/>
          </a:p>
        </p:txBody>
      </p:sp>
      <p:sp>
        <p:nvSpPr>
          <p:cNvPr id="7" name="Text 5"/>
          <p:cNvSpPr/>
          <p:nvPr/>
        </p:nvSpPr>
        <p:spPr>
          <a:xfrm>
            <a:off x="457200" y="217627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FerroDB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2743200" y="219456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SGBD transactionnel maison — protocole pgwire + Raft, quorum 2/3 multi-site (v0.3)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457200" y="2651760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457200" y="277977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FerroQuery</a:t>
            </a:r>
            <a:endParaRPr lang="en-US" sz="1550" dirty="0"/>
          </a:p>
        </p:txBody>
      </p:sp>
      <p:sp>
        <p:nvSpPr>
          <p:cNvPr id="11" name="Text 9"/>
          <p:cNvSpPr/>
          <p:nvPr/>
        </p:nvSpPr>
        <p:spPr>
          <a:xfrm>
            <a:off x="2743200" y="2798064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moteur analytique maison — l'équivalent BigQuery du cloud (v1.19)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457200" y="3255264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457200" y="338328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ferroq</a:t>
            </a:r>
            <a:endParaRPr lang="en-US" sz="1550" dirty="0"/>
          </a:p>
        </p:txBody>
      </p:sp>
      <p:sp>
        <p:nvSpPr>
          <p:cNvPr id="14" name="Text 12"/>
          <p:cNvSpPr/>
          <p:nvPr/>
        </p:nvSpPr>
        <p:spPr>
          <a:xfrm>
            <a:off x="2743200" y="3401568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messagerie MQTT / STOMP / HTTP / gRPC — files et topics gérés</a:t>
            </a:r>
            <a:endParaRPr lang="en-US" sz="1400" dirty="0"/>
          </a:p>
        </p:txBody>
      </p:sp>
      <p:sp>
        <p:nvSpPr>
          <p:cNvPr id="15" name="Shape 13"/>
          <p:cNvSpPr/>
          <p:nvPr/>
        </p:nvSpPr>
        <p:spPr>
          <a:xfrm>
            <a:off x="457200" y="3858768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57200" y="398678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cirroCA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2743200" y="4005072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autorité de certification X.509 maison — secrets chiffrés AES-GCM</a:t>
            </a:r>
            <a:endParaRPr lang="en-US" sz="1400" dirty="0"/>
          </a:p>
        </p:txBody>
      </p:sp>
      <p:sp>
        <p:nvSpPr>
          <p:cNvPr id="18" name="Shape 16"/>
          <p:cNvSpPr/>
          <p:nvPr/>
        </p:nvSpPr>
        <p:spPr>
          <a:xfrm>
            <a:off x="457200" y="4462272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457200" y="459028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ferroIdp</a:t>
            </a:r>
            <a:endParaRPr lang="en-US" sz="1550" dirty="0"/>
          </a:p>
        </p:txBody>
      </p:sp>
      <p:sp>
        <p:nvSpPr>
          <p:cNvPr id="20" name="Text 18"/>
          <p:cNvSpPr/>
          <p:nvPr/>
        </p:nvSpPr>
        <p:spPr>
          <a:xfrm>
            <a:off x="2743200" y="4608576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fournisseur d'identité complet (clone Keycloak) — 15 883 lignes · 118 tests</a:t>
            </a:r>
            <a:endParaRPr lang="en-US" sz="1400" dirty="0"/>
          </a:p>
        </p:txBody>
      </p:sp>
      <p:sp>
        <p:nvSpPr>
          <p:cNvPr id="21" name="Shape 19"/>
          <p:cNvSpPr/>
          <p:nvPr/>
        </p:nvSpPr>
        <p:spPr>
          <a:xfrm>
            <a:off x="457200" y="5065776"/>
            <a:ext cx="10789920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457200" y="519379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ferroIndex</a:t>
            </a:r>
            <a:endParaRPr lang="en-US" sz="1550" dirty="0"/>
          </a:p>
        </p:txBody>
      </p:sp>
      <p:sp>
        <p:nvSpPr>
          <p:cNvPr id="23" name="Text 21"/>
          <p:cNvSpPr/>
          <p:nvPr/>
        </p:nvSpPr>
        <p:spPr>
          <a:xfrm>
            <a:off x="2743200" y="5212080"/>
            <a:ext cx="8961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moteur de recherche (clone Elasticsearch) — 5 562 lignes · 91 tests</a:t>
            </a:r>
            <a:endParaRPr lang="en-US" sz="1400" dirty="0"/>
          </a:p>
        </p:txBody>
      </p:sp>
      <p:sp>
        <p:nvSpPr>
          <p:cNvPr id="24" name="Text 22"/>
          <p:cNvSpPr/>
          <p:nvPr/>
        </p:nvSpPr>
        <p:spPr>
          <a:xfrm>
            <a:off x="457200" y="5870448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Côté IA, la pile se complète : ferroKB · ferromemo · ferroDeepResearch.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Sources : BOM.md · tasks.md · projets sœurs ferroIdp / ferroIndex</a:t>
            </a:r>
            <a:endParaRPr lang="en-US" sz="1200" dirty="0"/>
          </a:p>
        </p:txBody>
      </p:sp>
      <p:sp>
        <p:nvSpPr>
          <p:cNvPr id="26" name="Text 24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09 · 16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09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PLATEFORME D'AGENTS IA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cirroAgents — des agents ReAct sur des outils réels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685800" y="1828800"/>
            <a:ext cx="274320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822960" y="1828800"/>
            <a:ext cx="2468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Agent (LLM)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pensée → action ReAct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2057400" y="2615184"/>
            <a:ext cx="0" cy="329184"/>
          </a:xfrm>
          <a:prstGeom prst="line">
            <a:avLst/>
          </a:prstGeom>
          <a:noFill/>
          <a:ln w="19050">
            <a:solidFill>
              <a:srgbClr val="2E5379"/>
            </a:solidFill>
            <a:prstDash val="solid"/>
            <a:tailEnd type="triangle"/>
          </a:ln>
        </p:spPr>
      </p:sp>
      <p:sp>
        <p:nvSpPr>
          <p:cNvPr id="9" name="Shape 7"/>
          <p:cNvSpPr/>
          <p:nvPr/>
        </p:nvSpPr>
        <p:spPr>
          <a:xfrm>
            <a:off x="685800" y="2944368"/>
            <a:ext cx="2743200" cy="786384"/>
          </a:xfrm>
          <a:prstGeom prst="roundRect">
            <a:avLst>
              <a:gd name="adj" fmla="val 6977"/>
            </a:avLst>
          </a:prstGeom>
          <a:solidFill>
            <a:srgbClr val="2E5379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10" name="Text 8"/>
          <p:cNvSpPr/>
          <p:nvPr/>
        </p:nvSpPr>
        <p:spPr>
          <a:xfrm>
            <a:off x="822960" y="2944368"/>
            <a:ext cx="2468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Politique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DDE7F0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garde-fous côté serveur</a:t>
            </a:r>
            <a:endParaRPr lang="en-US" sz="1350" dirty="0"/>
          </a:p>
        </p:txBody>
      </p:sp>
      <p:sp>
        <p:nvSpPr>
          <p:cNvPr id="11" name="Shape 9"/>
          <p:cNvSpPr/>
          <p:nvPr/>
        </p:nvSpPr>
        <p:spPr>
          <a:xfrm>
            <a:off x="2057400" y="3730752"/>
            <a:ext cx="0" cy="329184"/>
          </a:xfrm>
          <a:prstGeom prst="line">
            <a:avLst/>
          </a:prstGeom>
          <a:noFill/>
          <a:ln w="19050">
            <a:solidFill>
              <a:srgbClr val="2E5379"/>
            </a:solidFill>
            <a:prstDash val="solid"/>
            <a:tailEnd type="triangle"/>
          </a:ln>
        </p:spPr>
      </p:sp>
      <p:sp>
        <p:nvSpPr>
          <p:cNvPr id="12" name="Shape 10"/>
          <p:cNvSpPr/>
          <p:nvPr/>
        </p:nvSpPr>
        <p:spPr>
          <a:xfrm>
            <a:off x="685800" y="4059936"/>
            <a:ext cx="274320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822960" y="4059936"/>
            <a:ext cx="2468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Outil réel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même store que la REST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2057400" y="4846320"/>
            <a:ext cx="0" cy="329184"/>
          </a:xfrm>
          <a:prstGeom prst="line">
            <a:avLst/>
          </a:prstGeom>
          <a:noFill/>
          <a:ln w="19050">
            <a:solidFill>
              <a:srgbClr val="2E5379"/>
            </a:solidFill>
            <a:prstDash val="solid"/>
            <a:tailEnd type="triangle"/>
          </a:ln>
        </p:spPr>
      </p:sp>
      <p:sp>
        <p:nvSpPr>
          <p:cNvPr id="15" name="Shape 13"/>
          <p:cNvSpPr/>
          <p:nvPr/>
        </p:nvSpPr>
        <p:spPr>
          <a:xfrm>
            <a:off x="685800" y="5175504"/>
            <a:ext cx="2743200" cy="786384"/>
          </a:xfrm>
          <a:prstGeom prst="roundRect">
            <a:avLst>
              <a:gd name="adj" fmla="val 6977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22960" y="5175504"/>
            <a:ext cx="2468880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spcAft>
                <a:spcPts val="200"/>
              </a:spcAft>
              <a:buNone/>
            </a:pPr>
            <a:r>
              <a:rPr lang="en-US" sz="13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Observation</a:t>
            </a:r>
            <a:endParaRPr lang="en-US" sz="1350" dirty="0"/>
          </a:p>
          <a:p>
            <a:pPr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résultat → tour suivant</a:t>
            </a:r>
            <a:endParaRPr lang="en-US" sz="1350" dirty="0"/>
          </a:p>
        </p:txBody>
      </p:sp>
      <p:sp>
        <p:nvSpPr>
          <p:cNvPr id="17" name="Shape 15"/>
          <p:cNvSpPr/>
          <p:nvPr/>
        </p:nvSpPr>
        <p:spPr>
          <a:xfrm>
            <a:off x="484632" y="2221992"/>
            <a:ext cx="0" cy="3337560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18" name="Shape 16"/>
          <p:cNvSpPr/>
          <p:nvPr/>
        </p:nvSpPr>
        <p:spPr>
          <a:xfrm>
            <a:off x="484632" y="2221992"/>
            <a:ext cx="201168" cy="0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  <a:tailEnd type="triangle"/>
          </a:ln>
        </p:spPr>
      </p:sp>
      <p:sp>
        <p:nvSpPr>
          <p:cNvPr id="19" name="Shape 17"/>
          <p:cNvSpPr/>
          <p:nvPr/>
        </p:nvSpPr>
        <p:spPr>
          <a:xfrm>
            <a:off x="484632" y="5559552"/>
            <a:ext cx="201168" cy="0"/>
          </a:xfrm>
          <a:prstGeom prst="line">
            <a:avLst/>
          </a:prstGeom>
          <a:noFill/>
          <a:ln w="15875">
            <a:solidFill>
              <a:srgbClr val="DDE7F0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206240" y="182880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107</a:t>
            </a:r>
            <a:endParaRPr lang="en-US" sz="2600" dirty="0"/>
          </a:p>
        </p:txBody>
      </p:sp>
      <p:sp>
        <p:nvSpPr>
          <p:cNvPr id="21" name="Text 19"/>
          <p:cNvSpPr/>
          <p:nvPr/>
        </p:nvSpPr>
        <p:spPr>
          <a:xfrm>
            <a:off x="5897880" y="1847088"/>
            <a:ext cx="58338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outils réels — 91 lectures + 16 actions, alloués par agent ; l'agent ne voit que ses outils</a:t>
            </a:r>
            <a:endParaRPr lang="en-US" sz="1300" dirty="0"/>
          </a:p>
        </p:txBody>
      </p:sp>
      <p:sp>
        <p:nvSpPr>
          <p:cNvPr id="22" name="Shape 20"/>
          <p:cNvSpPr/>
          <p:nvPr/>
        </p:nvSpPr>
        <p:spPr>
          <a:xfrm>
            <a:off x="4206240" y="2743200"/>
            <a:ext cx="7525512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4206240" y="2862072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Garde-fous</a:t>
            </a:r>
            <a:endParaRPr lang="en-US" sz="1550" dirty="0"/>
          </a:p>
        </p:txBody>
      </p:sp>
      <p:sp>
        <p:nvSpPr>
          <p:cNvPr id="24" name="Text 22"/>
          <p:cNvSpPr/>
          <p:nvPr/>
        </p:nvSpPr>
        <p:spPr>
          <a:xfrm>
            <a:off x="5897880" y="2880360"/>
            <a:ext cx="58338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lecture_seule · max_etapes · cout_max_euros · outils_interdits — vérifiés AVANT chaque exécution d'outil</a:t>
            </a:r>
            <a:endParaRPr lang="en-US" sz="1300" dirty="0"/>
          </a:p>
        </p:txBody>
      </p:sp>
      <p:sp>
        <p:nvSpPr>
          <p:cNvPr id="25" name="Shape 23"/>
          <p:cNvSpPr/>
          <p:nvPr/>
        </p:nvSpPr>
        <p:spPr>
          <a:xfrm>
            <a:off x="4206240" y="3776472"/>
            <a:ext cx="7525512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206240" y="3895344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Mémoire</a:t>
            </a:r>
            <a:endParaRPr lang="en-US" sz="1550" dirty="0"/>
          </a:p>
        </p:txBody>
      </p:sp>
      <p:sp>
        <p:nvSpPr>
          <p:cNvPr id="27" name="Text 25"/>
          <p:cNvSpPr/>
          <p:nvPr/>
        </p:nvSpPr>
        <p:spPr>
          <a:xfrm>
            <a:off x="5897880" y="3913632"/>
            <a:ext cx="58338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200 notes persistées ; les 12 dernières sont injectées dans le prompt système à chaque run</a:t>
            </a:r>
            <a:endParaRPr lang="en-US" sz="1300" dirty="0"/>
          </a:p>
        </p:txBody>
      </p:sp>
      <p:sp>
        <p:nvSpPr>
          <p:cNvPr id="28" name="Shape 26"/>
          <p:cNvSpPr/>
          <p:nvPr/>
        </p:nvSpPr>
        <p:spPr>
          <a:xfrm>
            <a:off x="4206240" y="4809744"/>
            <a:ext cx="7525512" cy="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4206240" y="4928616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Évals</a:t>
            </a:r>
            <a:endParaRPr lang="en-US" sz="1550" dirty="0"/>
          </a:p>
        </p:txBody>
      </p:sp>
      <p:sp>
        <p:nvSpPr>
          <p:cNvPr id="30" name="Text 28"/>
          <p:cNvSpPr/>
          <p:nvPr/>
        </p:nvSpPr>
        <p:spPr>
          <a:xfrm>
            <a:off x="5897880" y="4946904"/>
            <a:ext cx="5833872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critères mécaniques (contient · exact · regex · outil_utilise) — score reproductible, aucun juge LLM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4206240" y="5870448"/>
            <a:ext cx="7525512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i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Équivalent Bedrock Agents / AgentCore · scaffold en une requête · timeline de run complète (pensée / observation / erreur)</a:t>
            </a:r>
            <a:endParaRPr lang="en-US" sz="1250" dirty="0"/>
          </a:p>
        </p:txBody>
      </p:sp>
      <p:sp>
        <p:nvSpPr>
          <p:cNvPr id="32" name="Text 30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Sources : catalogue /v1/…/agents/outils · skills cirro-agents-* (0.84 → 0.109)</a:t>
            </a:r>
            <a:endParaRPr lang="en-US" sz="1200" dirty="0"/>
          </a:p>
        </p:txBody>
      </p:sp>
      <p:sp>
        <p:nvSpPr>
          <p:cNvPr id="33" name="Text 31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 · 16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TERRAFORM &amp; SDK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Programmer le cloud, sans dépendance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810512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34 + 3</a:t>
            </a:r>
            <a:endParaRPr lang="en-US" sz="4400" dirty="0"/>
          </a:p>
        </p:txBody>
      </p:sp>
      <p:sp>
        <p:nvSpPr>
          <p:cNvPr id="7" name="Text 5"/>
          <p:cNvSpPr/>
          <p:nvPr/>
        </p:nvSpPr>
        <p:spPr>
          <a:xfrm>
            <a:off x="457200" y="2670048"/>
            <a:ext cx="3611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Provider Terraform / OpenTofu</a:t>
            </a:r>
            <a:endParaRPr lang="en-US" sz="1550" dirty="0"/>
          </a:p>
        </p:txBody>
      </p:sp>
      <p:sp>
        <p:nvSpPr>
          <p:cNvPr id="8" name="Text 6"/>
          <p:cNvSpPr/>
          <p:nvPr/>
        </p:nvSpPr>
        <p:spPr>
          <a:xfrm>
            <a:off x="457200" y="301752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écrit en Go (terraform-plugin-framework v1.15) — resources et data sources natives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457200" y="376732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terraform/RESOURCES.md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70832" y="1810512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36 + 36</a:t>
            </a:r>
            <a:endParaRPr lang="en-US" sz="4400" dirty="0"/>
          </a:p>
        </p:txBody>
      </p:sp>
      <p:sp>
        <p:nvSpPr>
          <p:cNvPr id="11" name="Text 9"/>
          <p:cNvSpPr/>
          <p:nvPr/>
        </p:nvSpPr>
        <p:spPr>
          <a:xfrm>
            <a:off x="4370832" y="2670048"/>
            <a:ext cx="3611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SDK Python &amp; TypeScript</a:t>
            </a:r>
            <a:endParaRPr lang="en-US" sz="1550" dirty="0"/>
          </a:p>
        </p:txBody>
      </p:sp>
      <p:sp>
        <p:nvSpPr>
          <p:cNvPr id="12" name="Text 10"/>
          <p:cNvSpPr/>
          <p:nvPr/>
        </p:nvSpPr>
        <p:spPr>
          <a:xfrm>
            <a:off x="4370832" y="301752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zéro dépendance externe — tests miroir dans les deux langages</a:t>
            </a:r>
            <a:endParaRPr lang="en-US" sz="1250" dirty="0"/>
          </a:p>
        </p:txBody>
      </p:sp>
      <p:sp>
        <p:nvSpPr>
          <p:cNvPr id="13" name="Text 11"/>
          <p:cNvSpPr/>
          <p:nvPr/>
        </p:nvSpPr>
        <p:spPr>
          <a:xfrm>
            <a:off x="4370832" y="376732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sdks/python · sdks/typescript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4169664" y="1920240"/>
            <a:ext cx="0" cy="210312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8284464" y="1810512"/>
            <a:ext cx="36118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4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25</a:t>
            </a:r>
            <a:endParaRPr lang="en-US" sz="4400" dirty="0"/>
          </a:p>
        </p:txBody>
      </p:sp>
      <p:sp>
        <p:nvSpPr>
          <p:cNvPr id="16" name="Text 14"/>
          <p:cNvSpPr/>
          <p:nvPr/>
        </p:nvSpPr>
        <p:spPr>
          <a:xfrm>
            <a:off x="8284464" y="2670048"/>
            <a:ext cx="361188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exemples déployables</a:t>
            </a:r>
            <a:endParaRPr lang="en-US" sz="1550" dirty="0"/>
          </a:p>
        </p:txBody>
      </p:sp>
      <p:sp>
        <p:nvSpPr>
          <p:cNvPr id="17" name="Text 15"/>
          <p:cNvSpPr/>
          <p:nvPr/>
        </p:nvSpPr>
        <p:spPr>
          <a:xfrm>
            <a:off x="8284464" y="3017520"/>
            <a:ext cx="356616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shop, ML, vision, paiement… — validés de bout en bout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284464" y="3767328"/>
            <a:ext cx="356616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307 ressources validées (tofu validate)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8083296" y="1920240"/>
            <a:ext cx="0" cy="210312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0" name="Shape 18"/>
          <p:cNvSpPr/>
          <p:nvPr/>
        </p:nvSpPr>
        <p:spPr>
          <a:xfrm>
            <a:off x="457200" y="4343400"/>
            <a:ext cx="11274552" cy="1828800"/>
          </a:xfrm>
          <a:prstGeom prst="roundRect">
            <a:avLst>
              <a:gd name="adj" fmla="val 3500"/>
            </a:avLst>
          </a:prstGeom>
          <a:solidFill>
            <a:srgbClr val="17263D"/>
          </a:solidFill>
          <a:ln/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21" name="Text 19"/>
          <p:cNvSpPr/>
          <p:nvPr/>
        </p:nvSpPr>
        <p:spPr>
          <a:xfrm>
            <a:off x="777240" y="4553712"/>
            <a:ext cx="1060704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4F7FA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$ cirro vm new acme front-web --type cs-small --image debian-12 --spot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4F7FA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$ cirro athena acme exec "SELECT count(*) FROM vms"</a:t>
            </a:r>
            <a:endParaRPr lang="en-US" sz="1300" dirty="0"/>
          </a:p>
          <a:p>
            <a:pPr indent="0" marL="0">
              <a:spcAft>
                <a:spcPts val="1000"/>
              </a:spcAft>
              <a:buNone/>
            </a:pPr>
            <a:r>
              <a:rPr lang="en-US" sz="1300" dirty="0">
                <a:solidFill>
                  <a:srgbClr val="F4F7FA"/>
                </a:solidFill>
                <a:latin typeface="Menlo" pitchFamily="34" charset="0"/>
                <a:ea typeface="Menlo" pitchFamily="34" charset="-122"/>
                <a:cs typeface="Menlo" pitchFamily="34" charset="-120"/>
              </a:rPr>
              <a:t>$ tofu plan    # 307 ressources validées sur les 25 exemples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Sources : terraform/RESOURCES.md · sdks/ · examples/</a:t>
            </a:r>
            <a:endParaRPr lang="en-US" sz="1200" dirty="0"/>
          </a:p>
        </p:txBody>
      </p:sp>
      <p:sp>
        <p:nvSpPr>
          <p:cNvPr id="23" name="Text 21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11 · 16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11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DÉPLOIEMENT RÉEL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Trois sites, un quorum, un k3s tri-site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206240" y="3154680"/>
            <a:ext cx="3776472" cy="0"/>
          </a:xfrm>
          <a:prstGeom prst="line">
            <a:avLst/>
          </a:prstGeom>
          <a:noFill/>
          <a:ln w="19050">
            <a:solidFill>
              <a:srgbClr val="DDE7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2423160" y="4572000"/>
            <a:ext cx="2423160" cy="457200"/>
          </a:xfrm>
          <a:prstGeom prst="line">
            <a:avLst/>
          </a:prstGeom>
          <a:noFill/>
          <a:ln w="19050">
            <a:solidFill>
              <a:srgbClr val="DDE7F0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H="1">
            <a:off x="7360920" y="4572000"/>
            <a:ext cx="2404872" cy="457200"/>
          </a:xfrm>
          <a:prstGeom prst="line">
            <a:avLst/>
          </a:prstGeom>
          <a:noFill/>
          <a:ln w="19050">
            <a:solidFill>
              <a:srgbClr val="DDE7F0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5175504" y="2697480"/>
            <a:ext cx="1828800" cy="1828800"/>
          </a:xfrm>
          <a:prstGeom prst="ellipse">
            <a:avLst/>
          </a:prstGeom>
          <a:solidFill>
            <a:srgbClr val="EDF2F7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175504" y="2697480"/>
            <a:ext cx="1828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spcAft>
                <a:spcPts val="200"/>
              </a:spcAft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quorum</a:t>
            </a:r>
            <a:endParaRPr lang="en-US" sz="1300" dirty="0"/>
          </a:p>
          <a:p>
            <a:pPr algn="ctr" indent="0" marL="0">
              <a:spcAft>
                <a:spcPts val="200"/>
              </a:spcAft>
              <a:buNone/>
            </a:pPr>
            <a:r>
              <a:rPr lang="en-US" sz="12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FerroDB 2/3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1965960"/>
            <a:ext cx="3566160" cy="26060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868680" y="214884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lab1 · Proxmox (LAN)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868680" y="24688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LXC 1110 « ferrostack »</a:t>
            </a:r>
            <a:endParaRPr lang="en-US" sz="1250" dirty="0"/>
          </a:p>
        </p:txBody>
      </p:sp>
      <p:sp>
        <p:nvSpPr>
          <p:cNvPr id="14" name="Text 12"/>
          <p:cNvSpPr/>
          <p:nvPr/>
        </p:nvSpPr>
        <p:spPr>
          <a:xfrm>
            <a:off x="868680" y="2788920"/>
            <a:ext cx="3154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cirrod :8787 · FerroDB :5432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registre zot + trivy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Prometheus 2.53.3 · Grafana 11.4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982712" y="1965960"/>
            <a:ext cx="3566160" cy="2606040"/>
          </a:xfrm>
          <a:prstGeom prst="roundRect">
            <a:avLst>
              <a:gd name="adj" fmla="val 2105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16" name="Text 14"/>
          <p:cNvSpPr/>
          <p:nvPr/>
        </p:nvSpPr>
        <p:spPr>
          <a:xfrm>
            <a:off x="8211312" y="2148840"/>
            <a:ext cx="31089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VPS OVH (public)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8211312" y="24688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point de présence public</a:t>
            </a:r>
            <a:endParaRPr lang="en-US" sz="1250" dirty="0"/>
          </a:p>
        </p:txBody>
      </p:sp>
      <p:sp>
        <p:nvSpPr>
          <p:cNvPr id="18" name="Text 16"/>
          <p:cNvSpPr/>
          <p:nvPr/>
        </p:nvSpPr>
        <p:spPr>
          <a:xfrm>
            <a:off x="8211312" y="2788920"/>
            <a:ext cx="315468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relais d'accès externe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témoin du quorum</a:t>
            </a:r>
            <a:endParaRPr lang="en-US" sz="1250" dirty="0"/>
          </a:p>
          <a:p>
            <a:pPr marL="152400" indent="-1524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lien site public ↔ lab</a:t>
            </a:r>
            <a:endParaRPr lang="en-US" sz="1250" dirty="0"/>
          </a:p>
        </p:txBody>
      </p:sp>
      <p:sp>
        <p:nvSpPr>
          <p:cNvPr id="19" name="Shape 17"/>
          <p:cNvSpPr/>
          <p:nvPr/>
        </p:nvSpPr>
        <p:spPr>
          <a:xfrm>
            <a:off x="4315968" y="4617720"/>
            <a:ext cx="3566160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12700">
            <a:solidFill>
              <a:srgbClr val="DDE7F0"/>
            </a:solidFill>
            <a:prstDash val="solid"/>
          </a:ln>
          <a:effectLst>
            <a:outerShdw sx="100000" sy="100000" kx="0" ky="0" algn="bl" rotWithShape="0" blurRad="88900" dist="25400" dir="5400000">
              <a:srgbClr val="1C2B3A">
                <a:alpha val="13000"/>
              </a:srgbClr>
            </a:outerShdw>
          </a:effectLst>
        </p:spPr>
      </p:sp>
      <p:sp>
        <p:nvSpPr>
          <p:cNvPr id="20" name="Text 18"/>
          <p:cNvSpPr/>
          <p:nvPr/>
        </p:nvSpPr>
        <p:spPr>
          <a:xfrm>
            <a:off x="4544568" y="4754880"/>
            <a:ext cx="3108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nuc2 · Reims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4544568" y="5056632"/>
            <a:ext cx="31546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troisième site — témoin du quorum et nœud du cluster</a:t>
            </a:r>
            <a:endParaRPr lang="en-US" sz="1250" dirty="0"/>
          </a:p>
        </p:txBody>
      </p:sp>
      <p:sp>
        <p:nvSpPr>
          <p:cNvPr id="22" name="Text 20"/>
          <p:cNvSpPr/>
          <p:nvPr/>
        </p:nvSpPr>
        <p:spPr>
          <a:xfrm>
            <a:off x="457200" y="5989320"/>
            <a:ext cx="11274552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Cluster k3s tri-site interconnecté headscale / Tailscale · SLO + error budgets (docs/SLO.md) · perf mesurée (PERF.md)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Sources : deploy/LIREMOI.md · deploy/k8s-trisite/README.md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 · 16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SÉCURITÉ &amp; QUALITÉ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Du chiffrement au changement audité</a:t>
            </a:r>
            <a:endParaRPr lang="en-US" sz="3000" dirty="0"/>
          </a:p>
        </p:txBody>
      </p:sp>
      <p:sp>
        <p:nvSpPr>
          <p:cNvPr id="6" name="Text 4"/>
          <p:cNvSpPr/>
          <p:nvPr/>
        </p:nvSpPr>
        <p:spPr>
          <a:xfrm>
            <a:off x="457200" y="1810512"/>
            <a:ext cx="51206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Socle sécurité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457200" y="2212848"/>
            <a:ext cx="5120640" cy="365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audit chaîné SHA-256 — chaque mutation est scellée</a:t>
            </a:r>
            <a:endParaRPr lang="en-US" sz="1350" dirty="0"/>
          </a:p>
          <a:p>
            <a:pPr marL="152400" indent="-152400"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secrets chiffrés AES-GCM · MFA TOTP · Argon2id</a:t>
            </a:r>
            <a:endParaRPr lang="en-US" sz="1350" dirty="0"/>
          </a:p>
          <a:p>
            <a:pPr marL="152400" indent="-152400"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JWT signés · cirroCA — PKI X.509 maison</a:t>
            </a:r>
            <a:endParaRPr lang="en-US" sz="1350" dirty="0"/>
          </a:p>
          <a:p>
            <a:pPr marL="152400" indent="-152400"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cirroPolitiques — 7 contraintes SCP, refus 403 réels</a:t>
            </a:r>
            <a:endParaRPr lang="en-US" sz="1350" dirty="0"/>
          </a:p>
          <a:p>
            <a:pPr marL="152400" indent="-152400"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cirroInspecteur — scans SSH (Inspector)</a:t>
            </a:r>
            <a:endParaRPr lang="en-US" sz="1350" dirty="0"/>
          </a:p>
          <a:p>
            <a:pPr marL="152400" indent="-152400"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cirroInsights — détections H5 / H6 (GuardDuty)</a:t>
            </a:r>
            <a:endParaRPr lang="en-US" sz="1350" dirty="0"/>
          </a:p>
          <a:p>
            <a:pPr marL="152400" indent="-152400"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break-glass scellé · protection VM or / argent / bronze</a:t>
            </a:r>
            <a:endParaRPr lang="en-US" sz="1350" dirty="0"/>
          </a:p>
          <a:p>
            <a:pPr marL="152400" indent="-152400">
              <a:spcAft>
                <a:spcPts val="15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webhooks signés HMAC avec rejeu</a:t>
            </a:r>
            <a:endParaRPr lang="en-US" sz="1350" dirty="0"/>
          </a:p>
        </p:txBody>
      </p:sp>
      <p:sp>
        <p:nvSpPr>
          <p:cNvPr id="8" name="Shape 6"/>
          <p:cNvSpPr/>
          <p:nvPr/>
        </p:nvSpPr>
        <p:spPr>
          <a:xfrm>
            <a:off x="5989320" y="1874520"/>
            <a:ext cx="0" cy="402336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00800" y="1810512"/>
            <a:ext cx="5330952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Qualité</a:t>
            </a:r>
            <a:endParaRPr lang="en-US" sz="1550" dirty="0"/>
          </a:p>
        </p:txBody>
      </p:sp>
      <p:sp>
        <p:nvSpPr>
          <p:cNvPr id="10" name="Text 8"/>
          <p:cNvSpPr/>
          <p:nvPr/>
        </p:nvSpPr>
        <p:spPr>
          <a:xfrm>
            <a:off x="6400800" y="2194560"/>
            <a:ext cx="1554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400" b="1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0</a:t>
            </a:r>
            <a:endParaRPr lang="en-US" sz="6400" dirty="0"/>
          </a:p>
        </p:txBody>
      </p:sp>
      <p:sp>
        <p:nvSpPr>
          <p:cNvPr id="11" name="Text 9"/>
          <p:cNvSpPr/>
          <p:nvPr/>
        </p:nvSpPr>
        <p:spPr>
          <a:xfrm>
            <a:off x="8046720" y="2395728"/>
            <a:ext cx="3685032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CVE connue au binaire — 503 crates auditées : cargo-audit · osv-scanner · cargo-deny (06/10/2026)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400800" y="3520440"/>
            <a:ext cx="5330952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clippy -D warnings : 0 avertissement</a:t>
            </a:r>
            <a:endParaRPr lang="en-US" sz="1350" dirty="0"/>
          </a:p>
          <a:p>
            <a:pPr marL="152400" indent="-1524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136 dossiers de preuves de recette (docs/preuves/)</a:t>
            </a:r>
            <a:endParaRPr lang="en-US" sz="1350" dirty="0"/>
          </a:p>
          <a:p>
            <a:pPr marL="152400" indent="-1524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29 études comparatives (etudes/)</a:t>
            </a:r>
            <a:endParaRPr lang="en-US" sz="1350" dirty="0"/>
          </a:p>
          <a:p>
            <a:pPr marL="152400" indent="-1524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cahier des charges : ~200 exigences tracées</a:t>
            </a:r>
            <a:endParaRPr lang="en-US" sz="1350" dirty="0"/>
          </a:p>
          <a:p>
            <a:pPr marL="152400" indent="-152400">
              <a:spcAft>
                <a:spcPts val="1400"/>
              </a:spcAft>
              <a:buSzPct val="100000"/>
              <a:buChar char="•"/>
            </a:pPr>
            <a:r>
              <a:rPr lang="en-US" sz="135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CHANGELOG tenu version par version — 298 Ko</a:t>
            </a:r>
            <a:endParaRPr lang="en-US" sz="1350" dirty="0"/>
          </a:p>
        </p:txBody>
      </p:sp>
      <p:sp>
        <p:nvSpPr>
          <p:cNvPr id="13" name="Text 11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Sources : SECURITE-2026-10-06.md · AUDIT-CVE-2026-10-06.md · CAHIER-DES-CHARGES.md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 · 16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13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MÉTHODE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Cinq flux parallèles, un worktree chacun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457200" y="1874520"/>
            <a:ext cx="1920240" cy="841248"/>
          </a:xfrm>
          <a:prstGeom prst="chevron">
            <a:avLst/>
          </a:prstGeom>
          <a:solidFill>
            <a:srgbClr val="2E5379"/>
          </a:solidFill>
          <a:ln/>
        </p:spPr>
      </p:sp>
      <p:sp>
        <p:nvSpPr>
          <p:cNvPr id="7" name="Text 5"/>
          <p:cNvSpPr/>
          <p:nvPr/>
        </p:nvSpPr>
        <p:spPr>
          <a:xfrm>
            <a:off x="960120" y="1874520"/>
            <a:ext cx="1325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flux A</a:t>
            </a:r>
            <a:endParaRPr lang="en-US" sz="1450" dirty="0"/>
          </a:p>
        </p:txBody>
      </p:sp>
      <p:sp>
        <p:nvSpPr>
          <p:cNvPr id="8" name="Shape 6"/>
          <p:cNvSpPr/>
          <p:nvPr/>
        </p:nvSpPr>
        <p:spPr>
          <a:xfrm>
            <a:off x="2450592" y="1874520"/>
            <a:ext cx="1920240" cy="841248"/>
          </a:xfrm>
          <a:prstGeom prst="chevron">
            <a:avLst/>
          </a:prstGeom>
          <a:solidFill>
            <a:srgbClr val="3A6089"/>
          </a:solidFill>
          <a:ln/>
        </p:spPr>
      </p:sp>
      <p:sp>
        <p:nvSpPr>
          <p:cNvPr id="9" name="Text 7"/>
          <p:cNvSpPr/>
          <p:nvPr/>
        </p:nvSpPr>
        <p:spPr>
          <a:xfrm>
            <a:off x="2953512" y="1874520"/>
            <a:ext cx="1325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flux B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4443984" y="1874520"/>
            <a:ext cx="1920240" cy="841248"/>
          </a:xfrm>
          <a:prstGeom prst="chevron">
            <a:avLst/>
          </a:prstGeom>
          <a:solidFill>
            <a:srgbClr val="46709B"/>
          </a:solidFill>
          <a:ln/>
        </p:spPr>
      </p:sp>
      <p:sp>
        <p:nvSpPr>
          <p:cNvPr id="11" name="Text 9"/>
          <p:cNvSpPr/>
          <p:nvPr/>
        </p:nvSpPr>
        <p:spPr>
          <a:xfrm>
            <a:off x="4946904" y="1874520"/>
            <a:ext cx="1325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flux C</a:t>
            </a:r>
            <a:endParaRPr lang="en-US" sz="1450" dirty="0"/>
          </a:p>
        </p:txBody>
      </p:sp>
      <p:sp>
        <p:nvSpPr>
          <p:cNvPr id="12" name="Shape 10"/>
          <p:cNvSpPr/>
          <p:nvPr/>
        </p:nvSpPr>
        <p:spPr>
          <a:xfrm>
            <a:off x="6437376" y="1874520"/>
            <a:ext cx="1920240" cy="841248"/>
          </a:xfrm>
          <a:prstGeom prst="chevron">
            <a:avLst/>
          </a:prstGeom>
          <a:solidFill>
            <a:srgbClr val="5480AC"/>
          </a:solidFill>
          <a:ln/>
        </p:spPr>
      </p:sp>
      <p:sp>
        <p:nvSpPr>
          <p:cNvPr id="13" name="Text 11"/>
          <p:cNvSpPr/>
          <p:nvPr/>
        </p:nvSpPr>
        <p:spPr>
          <a:xfrm>
            <a:off x="6940296" y="1874520"/>
            <a:ext cx="1325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flux D</a:t>
            </a:r>
            <a:endParaRPr lang="en-US" sz="1450" dirty="0"/>
          </a:p>
        </p:txBody>
      </p:sp>
      <p:sp>
        <p:nvSpPr>
          <p:cNvPr id="14" name="Shape 12"/>
          <p:cNvSpPr/>
          <p:nvPr/>
        </p:nvSpPr>
        <p:spPr>
          <a:xfrm>
            <a:off x="8430768" y="1874520"/>
            <a:ext cx="1920240" cy="841248"/>
          </a:xfrm>
          <a:prstGeom prst="chevron">
            <a:avLst/>
          </a:prstGeom>
          <a:solidFill>
            <a:srgbClr val="6189B3"/>
          </a:solidFill>
          <a:ln/>
        </p:spPr>
      </p:sp>
      <p:sp>
        <p:nvSpPr>
          <p:cNvPr id="15" name="Text 13"/>
          <p:cNvSpPr/>
          <p:nvPr/>
        </p:nvSpPr>
        <p:spPr>
          <a:xfrm>
            <a:off x="8933688" y="1874520"/>
            <a:ext cx="13258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FFFFFF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flux E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10561320" y="2295144"/>
            <a:ext cx="502920" cy="0"/>
          </a:xfrm>
          <a:prstGeom prst="line">
            <a:avLst/>
          </a:prstGeom>
          <a:noFill/>
          <a:ln w="22225">
            <a:solidFill>
              <a:srgbClr val="2E5379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11091672" y="1874520"/>
            <a:ext cx="640080" cy="841248"/>
          </a:xfrm>
          <a:prstGeom prst="roundRect">
            <a:avLst>
              <a:gd name="adj" fmla="val 8571"/>
            </a:avLst>
          </a:prstGeom>
          <a:solidFill>
            <a:srgbClr val="E8A33D"/>
          </a:solidFill>
          <a:ln/>
        </p:spPr>
      </p:sp>
      <p:sp>
        <p:nvSpPr>
          <p:cNvPr id="18" name="Text 16"/>
          <p:cNvSpPr/>
          <p:nvPr/>
        </p:nvSpPr>
        <p:spPr>
          <a:xfrm>
            <a:off x="11091672" y="1874520"/>
            <a:ext cx="64008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3A2A08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main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457200" y="292608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Chaque tranche : 5 flux isolés dans des worktrees git dédiés, fusionnés dans main en fin de tranche.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457200" y="379476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355</a:t>
            </a:r>
            <a:endParaRPr lang="en-US" sz="4600" dirty="0"/>
          </a:p>
        </p:txBody>
      </p:sp>
      <p:sp>
        <p:nvSpPr>
          <p:cNvPr id="21" name="Text 19"/>
          <p:cNvSpPr/>
          <p:nvPr/>
        </p:nvSpPr>
        <p:spPr>
          <a:xfrm>
            <a:off x="457200" y="47548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actions planifiées — plan « 89 services » documenté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4370832" y="379476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98,3 %</a:t>
            </a:r>
            <a:endParaRPr lang="en-US" sz="4600" dirty="0"/>
          </a:p>
        </p:txBody>
      </p:sp>
      <p:sp>
        <p:nvSpPr>
          <p:cNvPr id="23" name="Text 21"/>
          <p:cNvSpPr/>
          <p:nvPr/>
        </p:nvSpPr>
        <p:spPr>
          <a:xfrm>
            <a:off x="4370832" y="47548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livrées à ce jour : 346 actions sur 351 (tranche t21)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169664" y="3931920"/>
            <a:ext cx="0" cy="173736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8284464" y="3794760"/>
            <a:ext cx="36118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6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30</a:t>
            </a:r>
            <a:endParaRPr lang="en-US" sz="4600" dirty="0"/>
          </a:p>
        </p:txBody>
      </p:sp>
      <p:sp>
        <p:nvSpPr>
          <p:cNvPr id="26" name="Text 24"/>
          <p:cNvSpPr/>
          <p:nvPr/>
        </p:nvSpPr>
        <p:spPr>
          <a:xfrm>
            <a:off x="8284464" y="4754880"/>
            <a:ext cx="3566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branches de travail · CI sur Gitea act_runner et GitHub</a:t>
            </a:r>
            <a:endParaRPr lang="en-US" sz="1300" dirty="0"/>
          </a:p>
        </p:txBody>
      </p:sp>
      <p:sp>
        <p:nvSpPr>
          <p:cNvPr id="27" name="Shape 25"/>
          <p:cNvSpPr/>
          <p:nvPr/>
        </p:nvSpPr>
        <p:spPr>
          <a:xfrm>
            <a:off x="8083296" y="3931920"/>
            <a:ext cx="0" cy="173736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457200" y="5806440"/>
            <a:ext cx="1127455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Documentation d'exécution : docs/tranches-execution-2026-10.md — le plan et son avancement sont écrits, pas implicites.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Sources : docs/tranches-execution-2026-10.md · .gitea/workflows/ · git branch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14 · 16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7200" y="502920"/>
            <a:ext cx="420624" cy="420624"/>
          </a:xfrm>
          <a:prstGeom prst="ellipse">
            <a:avLst/>
          </a:prstGeom>
          <a:solidFill>
            <a:srgbClr val="FFFFFF"/>
          </a:solidFill>
          <a:ln w="19050">
            <a:solidFill>
              <a:srgbClr val="2E5379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0292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14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1042416" y="603504"/>
            <a:ext cx="9601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spc="220" kern="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TRAJECTOIRE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57200" y="950976"/>
            <a:ext cx="11274552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36 jours du premier commit à la v0.136</a:t>
            </a:r>
            <a:endParaRPr lang="en-US" sz="3000" dirty="0"/>
          </a:p>
        </p:txBody>
      </p:sp>
      <p:sp>
        <p:nvSpPr>
          <p:cNvPr id="6" name="Shape 4"/>
          <p:cNvSpPr/>
          <p:nvPr/>
        </p:nvSpPr>
        <p:spPr>
          <a:xfrm>
            <a:off x="822960" y="2880360"/>
            <a:ext cx="10543032" cy="0"/>
          </a:xfrm>
          <a:prstGeom prst="line">
            <a:avLst/>
          </a:prstGeom>
          <a:noFill/>
          <a:ln w="22225">
            <a:solidFill>
              <a:srgbClr val="DDE7F0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1014984" y="2798064"/>
            <a:ext cx="164592" cy="164592"/>
          </a:xfrm>
          <a:prstGeom prst="ellipse">
            <a:avLst/>
          </a:prstGeom>
          <a:solidFill>
            <a:srgbClr val="2E5379"/>
          </a:solidFill>
          <a:ln/>
        </p:spPr>
      </p:sp>
      <p:sp>
        <p:nvSpPr>
          <p:cNvPr id="8" name="Text 6"/>
          <p:cNvSpPr/>
          <p:nvPr/>
        </p:nvSpPr>
        <p:spPr>
          <a:xfrm>
            <a:off x="0" y="21945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29/08</a:t>
            </a:r>
            <a:endParaRPr lang="en-US" sz="1350" dirty="0"/>
          </a:p>
        </p:txBody>
      </p:sp>
      <p:sp>
        <p:nvSpPr>
          <p:cNvPr id="9" name="Text 7"/>
          <p:cNvSpPr/>
          <p:nvPr/>
        </p:nvSpPr>
        <p:spPr>
          <a:xfrm>
            <a:off x="0" y="2468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premier commit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502152" y="2798064"/>
            <a:ext cx="164592" cy="164592"/>
          </a:xfrm>
          <a:prstGeom prst="ellipse">
            <a:avLst/>
          </a:prstGeom>
          <a:solidFill>
            <a:srgbClr val="2E5379"/>
          </a:solidFill>
          <a:ln/>
        </p:spPr>
      </p:sp>
      <p:sp>
        <p:nvSpPr>
          <p:cNvPr id="11" name="Text 9"/>
          <p:cNvSpPr/>
          <p:nvPr/>
        </p:nvSpPr>
        <p:spPr>
          <a:xfrm>
            <a:off x="2487168" y="308152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v0.91.0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2487168" y="335584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premier tag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5989320" y="2798064"/>
            <a:ext cx="164592" cy="164592"/>
          </a:xfrm>
          <a:prstGeom prst="ellipse">
            <a:avLst/>
          </a:prstGeom>
          <a:solidFill>
            <a:srgbClr val="2E5379"/>
          </a:solidFill>
          <a:ln/>
        </p:spPr>
      </p:sp>
      <p:sp>
        <p:nvSpPr>
          <p:cNvPr id="14" name="Text 12"/>
          <p:cNvSpPr/>
          <p:nvPr/>
        </p:nvSpPr>
        <p:spPr>
          <a:xfrm>
            <a:off x="4974336" y="21945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v1.6.0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4974336" y="2468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vingtième tag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8476488" y="2798064"/>
            <a:ext cx="164592" cy="164592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17" name="Text 15"/>
          <p:cNvSpPr/>
          <p:nvPr/>
        </p:nvSpPr>
        <p:spPr>
          <a:xfrm>
            <a:off x="7461504" y="308152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11/10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7461504" y="335584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incident Raft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10963656" y="2798064"/>
            <a:ext cx="164592" cy="164592"/>
          </a:xfrm>
          <a:prstGeom prst="ellipse">
            <a:avLst/>
          </a:prstGeom>
          <a:solidFill>
            <a:srgbClr val="2E5379"/>
          </a:solidFill>
          <a:ln/>
        </p:spPr>
      </p:sp>
      <p:sp>
        <p:nvSpPr>
          <p:cNvPr id="20" name="Text 18"/>
          <p:cNvSpPr/>
          <p:nvPr/>
        </p:nvSpPr>
        <p:spPr>
          <a:xfrm>
            <a:off x="9948672" y="219456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12/10</a:t>
            </a:r>
            <a:endParaRPr lang="en-US" sz="1350" dirty="0"/>
          </a:p>
        </p:txBody>
      </p:sp>
      <p:sp>
        <p:nvSpPr>
          <p:cNvPr id="21" name="Text 19"/>
          <p:cNvSpPr/>
          <p:nvPr/>
        </p:nvSpPr>
        <p:spPr>
          <a:xfrm>
            <a:off x="9948672" y="246888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v0.136 en staging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457200" y="4160520"/>
            <a:ext cx="5394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Livré</a:t>
            </a:r>
            <a:endParaRPr lang="en-US" sz="1500" dirty="0"/>
          </a:p>
        </p:txBody>
      </p:sp>
      <p:sp>
        <p:nvSpPr>
          <p:cNvPr id="23" name="Text 21"/>
          <p:cNvSpPr/>
          <p:nvPr/>
        </p:nvSpPr>
        <p:spPr>
          <a:xfrm>
            <a:off x="457200" y="4498848"/>
            <a:ext cx="539496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lots 0 → 6 : 100 % livrés (docs/ROADMAP.md)</a:t>
            </a:r>
            <a:endParaRPr lang="en-US" sz="13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V2 partielle : serverless Knative, workspaces, SVID SPIFFE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080760" y="4206240"/>
            <a:ext cx="0" cy="2011680"/>
          </a:xfrm>
          <a:prstGeom prst="line">
            <a:avLst/>
          </a:prstGeom>
          <a:noFill/>
          <a:ln w="9525">
            <a:solidFill>
              <a:srgbClr val="D7DFE8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446520" y="4160520"/>
            <a:ext cx="528523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2E5379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Reste à faire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6446520" y="4498848"/>
            <a:ext cx="5285232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réplication stretch FerroDB multi-site</a:t>
            </a:r>
            <a:endParaRPr lang="en-US" sz="13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réparer la base de contrôle FerroDB (post-incident Raft du 11/10)</a:t>
            </a:r>
            <a:endParaRPr lang="en-US" sz="13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pile d'observabilité encore colocalisée dans les clusters monitorés</a:t>
            </a:r>
            <a:endParaRPr lang="en-US" sz="1300" dirty="0"/>
          </a:p>
          <a:p>
            <a:pPr marL="152400" indent="-152400">
              <a:spcAft>
                <a:spcPts val="800"/>
              </a:spcAft>
              <a:buSzPct val="100000"/>
              <a:buChar char="•"/>
            </a:pPr>
            <a:r>
              <a:rPr lang="en-US" sz="1300" dirty="0">
                <a:solidFill>
                  <a:srgbClr val="1C2B3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plan d'actions : 332/355 (94 %) — collisions DNS inter-orgs, fonctions en échec rollout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457200" y="6455664"/>
            <a:ext cx="96926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Sources : git log · docs/ROADMAP.md · CHANGELOG.md (0.136)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5E6E7E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15 · 16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726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875520" y="4663440"/>
            <a:ext cx="1463040" cy="1463040"/>
          </a:xfrm>
          <a:prstGeom prst="ellipse">
            <a:avLst/>
          </a:prstGeom>
          <a:solidFill>
            <a:srgbClr val="17263D">
              <a:alpha val="0"/>
            </a:srgbClr>
          </a:solidFill>
          <a:ln w="12700">
            <a:solidFill>
              <a:srgbClr val="233751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9372600" y="4160520"/>
            <a:ext cx="2468880" cy="2468880"/>
          </a:xfrm>
          <a:prstGeom prst="ellipse">
            <a:avLst/>
          </a:prstGeom>
          <a:solidFill>
            <a:srgbClr val="17263D">
              <a:alpha val="0"/>
            </a:srgbClr>
          </a:solidFill>
          <a:ln w="12700">
            <a:solidFill>
              <a:srgbClr val="1F305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0543032" y="5330952"/>
            <a:ext cx="128016" cy="128016"/>
          </a:xfrm>
          <a:prstGeom prst="ellipse">
            <a:avLst/>
          </a:prstGeom>
          <a:solidFill>
            <a:srgbClr val="E8A33D"/>
          </a:solidFill>
          <a:ln/>
        </p:spPr>
      </p:sp>
      <p:sp>
        <p:nvSpPr>
          <p:cNvPr id="5" name="Text 3"/>
          <p:cNvSpPr/>
          <p:nvPr/>
        </p:nvSpPr>
        <p:spPr>
          <a:xfrm>
            <a:off x="457200" y="1051560"/>
            <a:ext cx="10515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400" b="1" dirty="0">
                <a:solidFill>
                  <a:srgbClr val="F4F7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Le meilleur de chaque nuage, dans le vôtre.</a:t>
            </a:r>
            <a:endParaRPr lang="en-US" sz="3400" dirty="0"/>
          </a:p>
        </p:txBody>
      </p:sp>
      <p:sp>
        <p:nvSpPr>
          <p:cNvPr id="6" name="Shape 4"/>
          <p:cNvSpPr/>
          <p:nvPr/>
        </p:nvSpPr>
        <p:spPr>
          <a:xfrm>
            <a:off x="457200" y="2359152"/>
            <a:ext cx="402336" cy="402336"/>
          </a:xfrm>
          <a:prstGeom prst="ellipse">
            <a:avLst/>
          </a:prstGeom>
          <a:solidFill>
            <a:srgbClr val="17263D">
              <a:alpha val="0"/>
            </a:srgbClr>
          </a:solidFill>
          <a:ln w="19050">
            <a:solidFill>
              <a:srgbClr val="E8A33D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57200" y="235915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</a:t>
            </a:r>
            <a:endParaRPr lang="en-US" sz="1350" dirty="0"/>
          </a:p>
        </p:txBody>
      </p:sp>
      <p:sp>
        <p:nvSpPr>
          <p:cNvPr id="8" name="Text 6"/>
          <p:cNvSpPr/>
          <p:nvPr/>
        </p:nvSpPr>
        <p:spPr>
          <a:xfrm>
            <a:off x="1143000" y="2286000"/>
            <a:ext cx="9601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7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Complet et réel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143000" y="2651760"/>
            <a:ext cx="9601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FB2C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101 services mesurés, zéro simulé — prouvés par 136 dossiers de recette</a:t>
            </a:r>
            <a:endParaRPr lang="en-US" sz="1350" dirty="0"/>
          </a:p>
        </p:txBody>
      </p:sp>
      <p:sp>
        <p:nvSpPr>
          <p:cNvPr id="10" name="Shape 8"/>
          <p:cNvSpPr/>
          <p:nvPr/>
        </p:nvSpPr>
        <p:spPr>
          <a:xfrm>
            <a:off x="457200" y="3410712"/>
            <a:ext cx="402336" cy="402336"/>
          </a:xfrm>
          <a:prstGeom prst="ellipse">
            <a:avLst/>
          </a:prstGeom>
          <a:solidFill>
            <a:srgbClr val="17263D">
              <a:alpha val="0"/>
            </a:srgbClr>
          </a:solidFill>
          <a:ln w="19050">
            <a:solidFill>
              <a:srgbClr val="E8A33D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457200" y="341071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</a:t>
            </a:r>
            <a:endParaRPr lang="en-US" sz="1350" dirty="0"/>
          </a:p>
        </p:txBody>
      </p:sp>
      <p:sp>
        <p:nvSpPr>
          <p:cNvPr id="12" name="Text 10"/>
          <p:cNvSpPr/>
          <p:nvPr/>
        </p:nvSpPr>
        <p:spPr>
          <a:xfrm>
            <a:off x="1143000" y="3337560"/>
            <a:ext cx="9601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7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Souverain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1143000" y="3703320"/>
            <a:ext cx="9601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FB2C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100 % composants permissifs, auto-hébergé sur trois sites, audit chaîné</a:t>
            </a:r>
            <a:endParaRPr lang="en-US" sz="1350" dirty="0"/>
          </a:p>
        </p:txBody>
      </p:sp>
      <p:sp>
        <p:nvSpPr>
          <p:cNvPr id="14" name="Shape 12"/>
          <p:cNvSpPr/>
          <p:nvPr/>
        </p:nvSpPr>
        <p:spPr>
          <a:xfrm>
            <a:off x="457200" y="4462272"/>
            <a:ext cx="402336" cy="402336"/>
          </a:xfrm>
          <a:prstGeom prst="ellipse">
            <a:avLst/>
          </a:prstGeom>
          <a:solidFill>
            <a:srgbClr val="17263D">
              <a:alpha val="0"/>
            </a:srgbClr>
          </a:solidFill>
          <a:ln w="19050">
            <a:solidFill>
              <a:srgbClr val="E8A33D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457200" y="446227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50" b="1" dirty="0">
                <a:solidFill>
                  <a:srgbClr val="E8A33D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3</a:t>
            </a:r>
            <a:endParaRPr lang="en-US" sz="1350" dirty="0"/>
          </a:p>
        </p:txBody>
      </p:sp>
      <p:sp>
        <p:nvSpPr>
          <p:cNvPr id="16" name="Text 14"/>
          <p:cNvSpPr/>
          <p:nvPr/>
        </p:nvSpPr>
        <p:spPr>
          <a:xfrm>
            <a:off x="1143000" y="4389120"/>
            <a:ext cx="9601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b="1" dirty="0">
                <a:solidFill>
                  <a:srgbClr val="F4F7FA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Sain pour la suite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1143000" y="4754880"/>
            <a:ext cx="96012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9FB2C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2 396 tests verts, 0 CVE, roadmap et dettes écrites noir sur blanc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457200" y="6035040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9FB2C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Merci — dépôt : project344-cirrostratus (Gitea LAN) · v0.136.0 · octobre 2026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10881360" y="6455664"/>
            <a:ext cx="850392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9FB2C7"/>
                </a:solidFill>
                <a:latin typeface="Helvetica Neue" pitchFamily="34" charset="0"/>
                <a:ea typeface="Helvetica Neue" pitchFamily="34" charset="-122"/>
                <a:cs typeface="Helvetica Neue" pitchFamily="34" charset="-120"/>
              </a:rPr>
              <a:t>16 · 16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Cirrostratus — le meilleur de chaque nuage, dans le vôtre</dc:title>
  <dc:subject>PptxGenJS Presentation</dc:subject>
  <dc:creator>Cirrostratus</dc:creator>
  <cp:lastModifiedBy>Cirrostratus</cp:lastModifiedBy>
  <cp:revision>1</cp:revision>
  <dcterms:created xsi:type="dcterms:W3CDTF">2026-10-14T07:23:31Z</dcterms:created>
  <dcterms:modified xsi:type="dcterms:W3CDTF">2026-10-14T07:23:31Z</dcterms:modified>
</cp:coreProperties>
</file>